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47"/>
  </p:notesMasterIdLst>
  <p:sldIdLst>
    <p:sldId id="267" r:id="rId2"/>
    <p:sldId id="268" r:id="rId3"/>
    <p:sldId id="266" r:id="rId4"/>
    <p:sldId id="269" r:id="rId5"/>
    <p:sldId id="271" r:id="rId6"/>
    <p:sldId id="277" r:id="rId7"/>
    <p:sldId id="275" r:id="rId8"/>
    <p:sldId id="272" r:id="rId9"/>
    <p:sldId id="279" r:id="rId10"/>
    <p:sldId id="276" r:id="rId11"/>
    <p:sldId id="304" r:id="rId12"/>
    <p:sldId id="280" r:id="rId13"/>
    <p:sldId id="297" r:id="rId14"/>
    <p:sldId id="270" r:id="rId15"/>
    <p:sldId id="299" r:id="rId16"/>
    <p:sldId id="298" r:id="rId17"/>
    <p:sldId id="300" r:id="rId18"/>
    <p:sldId id="260" r:id="rId19"/>
    <p:sldId id="303" r:id="rId20"/>
    <p:sldId id="301" r:id="rId21"/>
    <p:sldId id="302" r:id="rId22"/>
    <p:sldId id="292" r:id="rId23"/>
    <p:sldId id="312" r:id="rId24"/>
    <p:sldId id="294" r:id="rId25"/>
    <p:sldId id="295" r:id="rId26"/>
    <p:sldId id="296" r:id="rId27"/>
    <p:sldId id="293" r:id="rId28"/>
    <p:sldId id="305" r:id="rId29"/>
    <p:sldId id="282" r:id="rId30"/>
    <p:sldId id="284" r:id="rId31"/>
    <p:sldId id="281" r:id="rId32"/>
    <p:sldId id="283" r:id="rId33"/>
    <p:sldId id="285" r:id="rId34"/>
    <p:sldId id="286" r:id="rId35"/>
    <p:sldId id="288" r:id="rId36"/>
    <p:sldId id="289" r:id="rId37"/>
    <p:sldId id="290" r:id="rId38"/>
    <p:sldId id="287" r:id="rId39"/>
    <p:sldId id="291" r:id="rId40"/>
    <p:sldId id="309" r:id="rId41"/>
    <p:sldId id="310" r:id="rId42"/>
    <p:sldId id="306" r:id="rId43"/>
    <p:sldId id="308" r:id="rId44"/>
    <p:sldId id="307" r:id="rId45"/>
    <p:sldId id="31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7FE"/>
    <a:srgbClr val="AB7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81" d="100"/>
          <a:sy n="81"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0433B-105E-47FC-B994-52FE2793A4FE}" type="datetimeFigureOut">
              <a:rPr lang="it-IT" smtClean="0"/>
              <a:t>14/09/2021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728BB-CA18-4784-829C-08D90C6038C6}" type="slidenum">
              <a:rPr lang="it-IT" smtClean="0"/>
              <a:t>‹N›</a:t>
            </a:fld>
            <a:endParaRPr lang="it-IT"/>
          </a:p>
        </p:txBody>
      </p:sp>
    </p:spTree>
    <p:extLst>
      <p:ext uri="{BB962C8B-B14F-4D97-AF65-F5344CB8AC3E}">
        <p14:creationId xmlns:p14="http://schemas.microsoft.com/office/powerpoint/2010/main" val="341002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71FF43B4-9FEE-4528-A073-8369F93EA007}"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18796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0121CF-D5F2-441D-9EBC-F055C480D016}"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48415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828334F-AE03-4D3C-873C-866766CB7AFB}"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3627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61DE9A9-7DB9-47D0-BAB4-37BAAEC894B5}"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3897723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D246B0-10F3-4D95-8787-A633A6A5AC34}"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6387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E9C9AC-EB73-413C-B678-81267D3A4865}"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3768336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07F31B5-6E9C-46DC-B3F9-1B71894A1A91}"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4237072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6BE24BB-9B9E-4A25-8209-EB5EC4E1543E}"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9538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863A8B3-78B7-401F-BF99-CD77DDDEFD36}"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21152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8D35002-F4ED-4504-B486-A38F4B4AF034}" type="datetime1">
              <a:rPr lang="it-IT" smtClean="0"/>
              <a:t>14/09/2021</a:t>
            </a:fld>
            <a:endParaRPr lang="it-IT"/>
          </a:p>
        </p:txBody>
      </p:sp>
      <p:sp>
        <p:nvSpPr>
          <p:cNvPr id="5" name="Footer Placeholder 4"/>
          <p:cNvSpPr>
            <a:spLocks noGrp="1"/>
          </p:cNvSpPr>
          <p:nvPr>
            <p:ph type="ftr" sz="quarter" idx="11"/>
          </p:nvPr>
        </p:nvSpPr>
        <p:spPr/>
        <p:txBody>
          <a:bodyPr/>
          <a:lstStyle/>
          <a:p>
            <a:r>
              <a:rPr lang="it-IT"/>
              <a:t>ALESSANDRO PONTIS  &amp;  GIANMARCO BENCIVENNI</a:t>
            </a:r>
          </a:p>
        </p:txBody>
      </p:sp>
      <p:sp>
        <p:nvSpPr>
          <p:cNvPr id="6" name="Slide Number Placeholder 5"/>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404093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4053783-6779-4DC3-8A49-9A2F59E7D6DE}" type="datetime1">
              <a:rPr lang="it-IT" smtClean="0"/>
              <a:t>14/09/2021</a:t>
            </a:fld>
            <a:endParaRPr lang="it-IT"/>
          </a:p>
        </p:txBody>
      </p:sp>
      <p:sp>
        <p:nvSpPr>
          <p:cNvPr id="6" name="Footer Placeholder 5"/>
          <p:cNvSpPr>
            <a:spLocks noGrp="1"/>
          </p:cNvSpPr>
          <p:nvPr>
            <p:ph type="ftr" sz="quarter" idx="11"/>
          </p:nvPr>
        </p:nvSpPr>
        <p:spPr/>
        <p:txBody>
          <a:bodyPr/>
          <a:lstStyle/>
          <a:p>
            <a:r>
              <a:rPr lang="it-IT"/>
              <a:t>ALESSANDRO PONTIS  &amp;  GIANMARCO BENCIVENNI</a:t>
            </a:r>
          </a:p>
        </p:txBody>
      </p:sp>
      <p:sp>
        <p:nvSpPr>
          <p:cNvPr id="7" name="Slide Number Placeholder 6"/>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199500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1AB704-E237-45B9-92C4-B08F0EB1BF92}" type="datetime1">
              <a:rPr lang="it-IT" smtClean="0"/>
              <a:t>14/09/2021</a:t>
            </a:fld>
            <a:endParaRPr lang="it-IT"/>
          </a:p>
        </p:txBody>
      </p:sp>
      <p:sp>
        <p:nvSpPr>
          <p:cNvPr id="8" name="Footer Placeholder 7"/>
          <p:cNvSpPr>
            <a:spLocks noGrp="1"/>
          </p:cNvSpPr>
          <p:nvPr>
            <p:ph type="ftr" sz="quarter" idx="11"/>
          </p:nvPr>
        </p:nvSpPr>
        <p:spPr/>
        <p:txBody>
          <a:bodyPr/>
          <a:lstStyle/>
          <a:p>
            <a:r>
              <a:rPr lang="it-IT"/>
              <a:t>ALESSANDRO PONTIS  &amp;  GIANMARCO BENCIVENNI</a:t>
            </a:r>
          </a:p>
        </p:txBody>
      </p:sp>
      <p:sp>
        <p:nvSpPr>
          <p:cNvPr id="9" name="Slide Number Placeholder 8"/>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120264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21FFD19-C4C4-45B1-A3C0-BCF9660EDC63}" type="datetime1">
              <a:rPr lang="it-IT" smtClean="0"/>
              <a:t>14/09/2021</a:t>
            </a:fld>
            <a:endParaRPr lang="it-IT"/>
          </a:p>
        </p:txBody>
      </p:sp>
      <p:sp>
        <p:nvSpPr>
          <p:cNvPr id="4" name="Footer Placeholder 3"/>
          <p:cNvSpPr>
            <a:spLocks noGrp="1"/>
          </p:cNvSpPr>
          <p:nvPr>
            <p:ph type="ftr" sz="quarter" idx="11"/>
          </p:nvPr>
        </p:nvSpPr>
        <p:spPr/>
        <p:txBody>
          <a:bodyPr/>
          <a:lstStyle/>
          <a:p>
            <a:r>
              <a:rPr lang="it-IT"/>
              <a:t>ALESSANDRO PONTIS  &amp;  GIANMARCO BENCIVENNI</a:t>
            </a:r>
          </a:p>
        </p:txBody>
      </p:sp>
      <p:sp>
        <p:nvSpPr>
          <p:cNvPr id="5" name="Slide Number Placeholder 4"/>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385478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A8714-E3EE-4BE8-9A11-D218BA01E370}" type="datetime1">
              <a:rPr lang="it-IT" smtClean="0"/>
              <a:t>14/09/2021</a:t>
            </a:fld>
            <a:endParaRPr lang="it-IT"/>
          </a:p>
        </p:txBody>
      </p:sp>
      <p:sp>
        <p:nvSpPr>
          <p:cNvPr id="3" name="Footer Placeholder 2"/>
          <p:cNvSpPr>
            <a:spLocks noGrp="1"/>
          </p:cNvSpPr>
          <p:nvPr>
            <p:ph type="ftr" sz="quarter" idx="11"/>
          </p:nvPr>
        </p:nvSpPr>
        <p:spPr/>
        <p:txBody>
          <a:bodyPr/>
          <a:lstStyle/>
          <a:p>
            <a:r>
              <a:rPr lang="it-IT"/>
              <a:t>ALESSANDRO PONTIS  &amp;  GIANMARCO BENCIVENNI</a:t>
            </a:r>
          </a:p>
        </p:txBody>
      </p:sp>
      <p:sp>
        <p:nvSpPr>
          <p:cNvPr id="4" name="Slide Number Placeholder 3"/>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358787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FDDC48-AE24-47B3-98DD-781D17A614E4}" type="datetime1">
              <a:rPr lang="it-IT" smtClean="0"/>
              <a:t>14/09/2021</a:t>
            </a:fld>
            <a:endParaRPr lang="it-IT"/>
          </a:p>
        </p:txBody>
      </p:sp>
      <p:sp>
        <p:nvSpPr>
          <p:cNvPr id="6" name="Footer Placeholder 5"/>
          <p:cNvSpPr>
            <a:spLocks noGrp="1"/>
          </p:cNvSpPr>
          <p:nvPr>
            <p:ph type="ftr" sz="quarter" idx="11"/>
          </p:nvPr>
        </p:nvSpPr>
        <p:spPr/>
        <p:txBody>
          <a:bodyPr/>
          <a:lstStyle/>
          <a:p>
            <a:r>
              <a:rPr lang="it-IT"/>
              <a:t>ALESSANDRO PONTIS  &amp;  GIANMARCO BENCIVENNI</a:t>
            </a:r>
          </a:p>
        </p:txBody>
      </p:sp>
      <p:sp>
        <p:nvSpPr>
          <p:cNvPr id="7" name="Slide Number Placeholder 6"/>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361143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6E36B26-5466-4C35-9FA8-478101DD30E8}" type="datetime1">
              <a:rPr lang="it-IT" smtClean="0"/>
              <a:t>14/09/2021</a:t>
            </a:fld>
            <a:endParaRPr lang="it-IT"/>
          </a:p>
        </p:txBody>
      </p:sp>
      <p:sp>
        <p:nvSpPr>
          <p:cNvPr id="6" name="Footer Placeholder 5"/>
          <p:cNvSpPr>
            <a:spLocks noGrp="1"/>
          </p:cNvSpPr>
          <p:nvPr>
            <p:ph type="ftr" sz="quarter" idx="11"/>
          </p:nvPr>
        </p:nvSpPr>
        <p:spPr/>
        <p:txBody>
          <a:bodyPr/>
          <a:lstStyle/>
          <a:p>
            <a:r>
              <a:rPr lang="it-IT"/>
              <a:t>ALESSANDRO PONTIS  &amp;  GIANMARCO BENCIVENNI</a:t>
            </a:r>
          </a:p>
        </p:txBody>
      </p:sp>
      <p:sp>
        <p:nvSpPr>
          <p:cNvPr id="7" name="Slide Number Placeholder 6"/>
          <p:cNvSpPr>
            <a:spLocks noGrp="1"/>
          </p:cNvSpPr>
          <p:nvPr>
            <p:ph type="sldNum" sz="quarter" idx="12"/>
          </p:nvPr>
        </p:nvSpPr>
        <p:spPr/>
        <p:txBody>
          <a:bodyPr/>
          <a:lstStyle/>
          <a:p>
            <a:fld id="{5169FC84-42A9-44DA-9774-4D03F98EFDE0}" type="slidenum">
              <a:rPr lang="it-IT" smtClean="0"/>
              <a:t>‹N›</a:t>
            </a:fld>
            <a:endParaRPr lang="it-IT"/>
          </a:p>
        </p:txBody>
      </p:sp>
    </p:spTree>
    <p:extLst>
      <p:ext uri="{BB962C8B-B14F-4D97-AF65-F5344CB8AC3E}">
        <p14:creationId xmlns:p14="http://schemas.microsoft.com/office/powerpoint/2010/main" val="575825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DF352A-2B74-4679-B2A9-6BE6D5C15974}" type="datetime1">
              <a:rPr lang="it-IT" smtClean="0"/>
              <a:t>14/09/2021</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it-IT"/>
              <a:t>ALESSANDRO PONTIS  &amp;  GIANMARCO BENCIVENNI</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5169FC84-42A9-44DA-9774-4D03F98EFDE0}" type="slidenum">
              <a:rPr lang="it-IT" smtClean="0"/>
              <a:t>‹N›</a:t>
            </a:fld>
            <a:endParaRPr lang="it-IT"/>
          </a:p>
        </p:txBody>
      </p:sp>
    </p:spTree>
    <p:extLst>
      <p:ext uri="{BB962C8B-B14F-4D97-AF65-F5344CB8AC3E}">
        <p14:creationId xmlns:p14="http://schemas.microsoft.com/office/powerpoint/2010/main" val="182969281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freesvg.org/supermarket-trolley-vector-icon6940"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trade.business.go.tz/procedure/231/step/1941?l=en" TargetMode="External"/><Relationship Id="rId11" Type="http://schemas.openxmlformats.org/officeDocument/2006/relationships/hyperlink" Target="https://svgsilh.com/image/310276.html" TargetMode="External"/><Relationship Id="rId5" Type="http://schemas.openxmlformats.org/officeDocument/2006/relationships/image" Target="../media/image3.png"/><Relationship Id="rId10" Type="http://schemas.openxmlformats.org/officeDocument/2006/relationships/image" Target="../media/image19.svg"/><Relationship Id="rId4" Type="http://schemas.openxmlformats.org/officeDocument/2006/relationships/hyperlink" Target="https://freesvg.org/jonata-milk-box" TargetMode="Externa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freesvg.org/jonata-milk-box" TargetMode="External"/><Relationship Id="rId7" Type="http://schemas.openxmlformats.org/officeDocument/2006/relationships/hyperlink" Target="https://freesvg.org/supermarket-trolley-vector-icon6940"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trade.business.go.tz/procedure/231/step/1941?l=en" TargetMode="External"/><Relationship Id="rId10" Type="http://schemas.openxmlformats.org/officeDocument/2006/relationships/hyperlink" Target="https://svgsilh.com/image/310276.html" TargetMode="External"/><Relationship Id="rId4" Type="http://schemas.openxmlformats.org/officeDocument/2006/relationships/image" Target="../media/image3.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freesvg.org/jonata-milk-box" TargetMode="External"/><Relationship Id="rId7" Type="http://schemas.openxmlformats.org/officeDocument/2006/relationships/hyperlink" Target="https://freesvg.org/supermarket-trolley-vector-icon6940" TargetMode="External"/><Relationship Id="rId12"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s://trade.business.go.tz/procedure/231/step/1941?l=en" TargetMode="External"/><Relationship Id="rId10" Type="http://schemas.openxmlformats.org/officeDocument/2006/relationships/hyperlink" Target="https://svgsilh.com/image/310276.html" TargetMode="External"/><Relationship Id="rId4" Type="http://schemas.openxmlformats.org/officeDocument/2006/relationships/image" Target="../media/image3.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freesvg.org/jonata-milk-box" TargetMode="External"/><Relationship Id="rId7" Type="http://schemas.openxmlformats.org/officeDocument/2006/relationships/hyperlink" Target="https://freesvg.org/supermarket-trolley-vector-icon6940" TargetMode="External"/><Relationship Id="rId12"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s://trade.business.go.tz/procedure/231/step/1941?l=en" TargetMode="External"/><Relationship Id="rId10" Type="http://schemas.openxmlformats.org/officeDocument/2006/relationships/hyperlink" Target="https://svgsilh.com/image/310276.html" TargetMode="External"/><Relationship Id="rId4" Type="http://schemas.openxmlformats.org/officeDocument/2006/relationships/image" Target="../media/image3.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ED8B2-1EFE-4854-AF90-D822C3686E53}"/>
              </a:ext>
            </a:extLst>
          </p:cNvPr>
          <p:cNvSpPr>
            <a:spLocks noGrp="1"/>
          </p:cNvSpPr>
          <p:nvPr>
            <p:ph type="title"/>
          </p:nvPr>
        </p:nvSpPr>
        <p:spPr>
          <a:xfrm>
            <a:off x="677331" y="1176530"/>
            <a:ext cx="10493429" cy="4169790"/>
          </a:xfrm>
        </p:spPr>
        <p:txBody>
          <a:bodyPr>
            <a:normAutofit fontScale="90000"/>
          </a:bodyPr>
          <a:lstStyle/>
          <a:p>
            <a:pPr algn="ctr"/>
            <a:r>
              <a:rPr lang="it-IT" sz="3600" dirty="0">
                <a:solidFill>
                  <a:schemeClr val="accent2">
                    <a:lumMod val="25000"/>
                  </a:schemeClr>
                </a:solidFill>
                <a:latin typeface="Calibri Light" panose="020F0302020204030204" pitchFamily="34" charset="0"/>
                <a:cs typeface="Calibri Light" panose="020F0302020204030204" pitchFamily="34" charset="0"/>
              </a:rPr>
              <a:t>Performance Modeling of Computer Systems and Networks</a:t>
            </a:r>
            <a:br>
              <a:rPr lang="it-IT" sz="3600" dirty="0">
                <a:solidFill>
                  <a:schemeClr val="accent2">
                    <a:lumMod val="25000"/>
                  </a:schemeClr>
                </a:solidFill>
                <a:latin typeface="Calibri Light" panose="020F0302020204030204" pitchFamily="34" charset="0"/>
                <a:cs typeface="Calibri Light" panose="020F0302020204030204" pitchFamily="34" charset="0"/>
              </a:rPr>
            </a:br>
            <a:br>
              <a:rPr lang="it-IT" sz="3600" dirty="0">
                <a:solidFill>
                  <a:schemeClr val="accent2">
                    <a:lumMod val="25000"/>
                  </a:schemeClr>
                </a:solidFill>
                <a:latin typeface="Calibri Light" panose="020F0302020204030204" pitchFamily="34" charset="0"/>
                <a:cs typeface="Calibri Light" panose="020F0302020204030204" pitchFamily="34" charset="0"/>
              </a:rPr>
            </a:br>
            <a:r>
              <a:rPr lang="it-IT" sz="3600" dirty="0">
                <a:solidFill>
                  <a:schemeClr val="accent2">
                    <a:lumMod val="25000"/>
                  </a:schemeClr>
                </a:solidFill>
                <a:latin typeface="Calibri Light" panose="020F0302020204030204" pitchFamily="34" charset="0"/>
                <a:cs typeface="Calibri Light" panose="020F0302020204030204" pitchFamily="34" charset="0"/>
              </a:rPr>
              <a:t>Progetto A.A. 2020/2021</a:t>
            </a:r>
            <a:br>
              <a:rPr lang="it-IT" sz="3600" dirty="0">
                <a:solidFill>
                  <a:schemeClr val="tx2">
                    <a:lumMod val="60000"/>
                    <a:lumOff val="40000"/>
                  </a:schemeClr>
                </a:solidFill>
                <a:latin typeface="Calibri Light" panose="020F0302020204030204" pitchFamily="34" charset="0"/>
                <a:cs typeface="Calibri Light" panose="020F0302020204030204" pitchFamily="34" charset="0"/>
              </a:rPr>
            </a:br>
            <a:br>
              <a:rPr lang="it-IT" sz="3600" dirty="0">
                <a:solidFill>
                  <a:schemeClr val="tx2">
                    <a:lumMod val="60000"/>
                    <a:lumOff val="40000"/>
                  </a:schemeClr>
                </a:solidFill>
                <a:latin typeface="Calibri Light" panose="020F0302020204030204" pitchFamily="34" charset="0"/>
                <a:cs typeface="Calibri Light" panose="020F0302020204030204" pitchFamily="34" charset="0"/>
              </a:rPr>
            </a:br>
            <a:r>
              <a:rPr lang="it-IT" sz="3600" dirty="0">
                <a:solidFill>
                  <a:schemeClr val="tx2">
                    <a:lumMod val="60000"/>
                    <a:lumOff val="40000"/>
                  </a:schemeClr>
                </a:solidFill>
                <a:latin typeface="Calibri Light" panose="020F0302020204030204" pitchFamily="34" charset="0"/>
                <a:cs typeface="Calibri Light" panose="020F0302020204030204" pitchFamily="34" charset="0"/>
              </a:rPr>
              <a:t>Alessandro Pontis  </a:t>
            </a:r>
            <a:br>
              <a:rPr lang="it-IT" sz="3600" dirty="0">
                <a:solidFill>
                  <a:schemeClr val="tx2">
                    <a:lumMod val="60000"/>
                    <a:lumOff val="40000"/>
                  </a:schemeClr>
                </a:solidFill>
                <a:latin typeface="Calibri Light" panose="020F0302020204030204" pitchFamily="34" charset="0"/>
                <a:cs typeface="Calibri Light" panose="020F0302020204030204" pitchFamily="34" charset="0"/>
              </a:rPr>
            </a:br>
            <a:r>
              <a:rPr lang="it-IT" sz="3600" dirty="0">
                <a:solidFill>
                  <a:schemeClr val="tx2">
                    <a:lumMod val="60000"/>
                    <a:lumOff val="40000"/>
                  </a:schemeClr>
                </a:solidFill>
                <a:latin typeface="Calibri Light" panose="020F0302020204030204" pitchFamily="34" charset="0"/>
                <a:cs typeface="Calibri Light" panose="020F0302020204030204" pitchFamily="34" charset="0"/>
              </a:rPr>
              <a:t>Gianmarco Bencivenni</a:t>
            </a:r>
            <a:br>
              <a:rPr lang="it-IT" sz="3600" dirty="0">
                <a:solidFill>
                  <a:schemeClr val="tx2">
                    <a:lumMod val="60000"/>
                    <a:lumOff val="40000"/>
                  </a:schemeClr>
                </a:solidFill>
                <a:latin typeface="Calibri Light" panose="020F0302020204030204" pitchFamily="34" charset="0"/>
                <a:cs typeface="Calibri Light" panose="020F0302020204030204" pitchFamily="34" charset="0"/>
              </a:rPr>
            </a:br>
            <a:endParaRPr lang="it-IT" dirty="0"/>
          </a:p>
        </p:txBody>
      </p:sp>
      <p:pic>
        <p:nvPicPr>
          <p:cNvPr id="4" name="Immagine 3">
            <a:extLst>
              <a:ext uri="{FF2B5EF4-FFF2-40B4-BE49-F238E27FC236}">
                <a16:creationId xmlns:a16="http://schemas.microsoft.com/office/drawing/2014/main" id="{B2C2B788-18C9-4E72-84B5-7BD949051AAB}"/>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73197" y="4666794"/>
            <a:ext cx="2645606" cy="1014676"/>
          </a:xfrm>
          <a:prstGeom prst="rect">
            <a:avLst/>
          </a:prstGeom>
          <a:noFill/>
          <a:ln>
            <a:noFill/>
          </a:ln>
        </p:spPr>
      </p:pic>
    </p:spTree>
    <p:extLst>
      <p:ext uri="{BB962C8B-B14F-4D97-AF65-F5344CB8AC3E}">
        <p14:creationId xmlns:p14="http://schemas.microsoft.com/office/powerpoint/2010/main" val="4249556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Classico: Modello delle Specifiche (4 di 4)</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334691" cy="4334479"/>
              </a:xfrm>
            </p:spPr>
            <p:txBody>
              <a:bodyPr>
                <a:noAutofit/>
              </a:bodyPr>
              <a:lstStyle/>
              <a:p>
                <a:r>
                  <a:rPr lang="it-IT" dirty="0">
                    <a:solidFill>
                      <a:schemeClr val="tx2"/>
                    </a:solidFill>
                  </a:rPr>
                  <a:t>Modellare le distribuzioni di arrivi e servizi :</a:t>
                </a:r>
              </a:p>
              <a:p>
                <a:pPr lvl="1"/>
                <a:r>
                  <a:rPr lang="it-IT" dirty="0">
                    <a:solidFill>
                      <a:schemeClr val="tx2"/>
                    </a:solidFill>
                  </a:rPr>
                  <a:t>Servizi </a:t>
                </a:r>
                <a:r>
                  <a:rPr lang="it-IT" b="1" dirty="0" err="1">
                    <a:solidFill>
                      <a:schemeClr val="tx2"/>
                    </a:solidFill>
                  </a:rPr>
                  <a:t>Bounded</a:t>
                </a:r>
                <a:r>
                  <a:rPr lang="it-IT" b="1" dirty="0">
                    <a:solidFill>
                      <a:schemeClr val="tx2"/>
                    </a:solidFill>
                  </a:rPr>
                  <a:t>-Pareto</a:t>
                </a:r>
              </a:p>
              <a:p>
                <a:pPr lvl="2">
                  <a:buFont typeface="Wingdings" panose="05000000000000000000" pitchFamily="2" charset="2"/>
                  <a:buChar char="v"/>
                </a:pPr>
                <a:r>
                  <a:rPr lang="it-IT" dirty="0">
                    <a:solidFill>
                      <a:schemeClr val="tx2"/>
                    </a:solidFill>
                  </a:rPr>
                  <a:t>Parametro </a:t>
                </a:r>
                <a:r>
                  <a:rPr lang="it-IT" b="1" dirty="0">
                    <a:solidFill>
                      <a:schemeClr val="tx2"/>
                    </a:solidFill>
                  </a:rPr>
                  <a:t>k</a:t>
                </a:r>
                <a:r>
                  <a:rPr lang="it-IT" dirty="0">
                    <a:solidFill>
                      <a:schemeClr val="tx2"/>
                    </a:solidFill>
                  </a:rPr>
                  <a:t> (valore minimo)    : 1 minuto</a:t>
                </a:r>
              </a:p>
              <a:p>
                <a:pPr lvl="2">
                  <a:buFont typeface="Wingdings" panose="05000000000000000000" pitchFamily="2" charset="2"/>
                  <a:buChar char="v"/>
                </a:pPr>
                <a:r>
                  <a:rPr lang="it-IT" dirty="0">
                    <a:solidFill>
                      <a:schemeClr val="tx2"/>
                    </a:solidFill>
                  </a:rPr>
                  <a:t>Parametro </a:t>
                </a:r>
                <a:r>
                  <a:rPr lang="it-IT" b="1" dirty="0">
                    <a:solidFill>
                      <a:schemeClr val="tx2"/>
                    </a:solidFill>
                  </a:rPr>
                  <a:t>p</a:t>
                </a:r>
                <a:r>
                  <a:rPr lang="it-IT" dirty="0">
                    <a:solidFill>
                      <a:schemeClr val="tx2"/>
                    </a:solidFill>
                  </a:rPr>
                  <a:t> (valore massimo) : 15 minuti</a:t>
                </a:r>
              </a:p>
              <a:p>
                <a:pPr lvl="2">
                  <a:buFont typeface="Wingdings" panose="05000000000000000000" pitchFamily="2" charset="2"/>
                  <a:buChar char="v"/>
                </a:pPr>
                <a:r>
                  <a:rPr lang="it-IT" dirty="0">
                    <a:solidFill>
                      <a:schemeClr val="tx2"/>
                    </a:solidFill>
                  </a:rPr>
                  <a:t>Parametro </a:t>
                </a:r>
                <a:r>
                  <a:rPr lang="it-IT" b="1" dirty="0">
                    <a:solidFill>
                      <a:schemeClr val="tx2"/>
                    </a:solidFill>
                    <a:latin typeface="Cambria Math" panose="02040503050406030204" pitchFamily="18" charset="0"/>
                    <a:ea typeface="Cambria Math" panose="02040503050406030204" pitchFamily="18" charset="0"/>
                  </a:rPr>
                  <a:t>𝛼</a:t>
                </a:r>
                <a:r>
                  <a:rPr lang="it-IT" dirty="0">
                    <a:solidFill>
                      <a:schemeClr val="tx2"/>
                    </a:solidFill>
                  </a:rPr>
                  <a:t> , derivazione:</a:t>
                </a:r>
                <a:endParaRPr lang="it-IT" sz="1400" dirty="0">
                  <a:solidFill>
                    <a:schemeClr val="tx2"/>
                  </a:solidFill>
                </a:endParaRPr>
              </a:p>
              <a:p>
                <a:pPr lvl="3">
                  <a:lnSpc>
                    <a:spcPct val="107000"/>
                  </a:lnSpc>
                  <a:spcAft>
                    <a:spcPts val="800"/>
                  </a:spcAft>
                  <a:buFont typeface="Wingdings" panose="05000000000000000000" pitchFamily="2" charset="2"/>
                  <a:buChar char="v"/>
                </a:pPr>
                <a14:m>
                  <m:oMath xmlns:m="http://schemas.openxmlformats.org/officeDocument/2006/math">
                    <m:r>
                      <a:rPr lang="en-US" sz="1400" i="1" smtClean="0">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d>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400" i="1">
                            <a:effectLst/>
                            <a:latin typeface="Cambria Math" panose="02040503050406030204" pitchFamily="18" charset="0"/>
                            <a:ea typeface="Calibri" panose="020F0502020204030204" pitchFamily="34" charset="0"/>
                            <a:cs typeface="Times New Roman" panose="02020603050405020304" pitchFamily="18" charset="0"/>
                          </a:rPr>
                          <m:t>1 −</m:t>
                        </m:r>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box>
                                  <m:box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boxPr>
                                  <m:e>
                                    <m:argPr>
                                      <m:argSz m:val="-1"/>
                                    </m:argPr>
                                    <m:f>
                                      <m:f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den>
                                    </m:f>
                                  </m:e>
                                </m:box>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e>
                            </m:d>
                          </m:e>
                          <m:sup>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pPr lvl="3">
                  <a:lnSpc>
                    <a:spcPct val="107000"/>
                  </a:lnSpc>
                  <a:spcAft>
                    <a:spcPts val="800"/>
                  </a:spcAft>
                  <a:buFont typeface="Wingdings" panose="05000000000000000000" pitchFamily="2" charset="2"/>
                  <a:buChar char="v"/>
                </a:pPr>
                <a14:m>
                  <m:oMath xmlns:m="http://schemas.openxmlformats.org/officeDocument/2006/math">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1.0</m:t>
                        </m:r>
                      </m:e>
                    </m:d>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r>
                      <a:rPr lang="it-IT" sz="1400" i="1">
                        <a:effectLst/>
                        <a:latin typeface="Cambria Math" panose="02040503050406030204" pitchFamily="18" charset="0"/>
                        <a:ea typeface="Calibri" panose="020F0502020204030204" pitchFamily="34" charset="0"/>
                        <a:cs typeface="Times New Roman" panose="02020603050405020304" pitchFamily="18" charset="0"/>
                      </a:rPr>
                      <m:t>0</m:t>
                    </m:r>
                  </m:oMath>
                </a14:m>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pPr lvl="3">
                  <a:lnSpc>
                    <a:spcPct val="107000"/>
                  </a:lnSpc>
                  <a:spcAft>
                    <a:spcPts val="800"/>
                  </a:spcAft>
                  <a:buFont typeface="Wingdings" panose="05000000000000000000" pitchFamily="2" charset="2"/>
                  <a:buChar char="v"/>
                </a:pPr>
                <a:r>
                  <a:rPr lang="it-IT" sz="1400" dirty="0">
                    <a:latin typeface="Calibri" panose="020F0502020204030204" pitchFamily="34" charset="0"/>
                    <a:ea typeface="Calibri" panose="020F0502020204030204" pitchFamily="34" charset="0"/>
                    <a:cs typeface="Times New Roman" panose="02020603050405020304" pitchFamily="18" charset="0"/>
                  </a:rPr>
                  <a:t>Condizione per ricavare alpha : </a:t>
                </a:r>
                <a14:m>
                  <m:oMath xmlns:m="http://schemas.openxmlformats.org/officeDocument/2006/math">
                    <m:r>
                      <a:rPr lang="en-US" sz="1400" i="1" smtClean="0">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d>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400" i="1">
                            <a:effectLst/>
                            <a:latin typeface="Cambria Math" panose="02040503050406030204" pitchFamily="18" charset="0"/>
                            <a:ea typeface="Calibri" panose="020F0502020204030204" pitchFamily="34" charset="0"/>
                            <a:cs typeface="Times New Roman" panose="02020603050405020304" pitchFamily="18" charset="0"/>
                          </a:rPr>
                          <m:t>1 −</m:t>
                        </m:r>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box>
                                  <m:box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boxPr>
                                  <m:e>
                                    <m:argPr>
                                      <m:argSz m:val="-1"/>
                                    </m:argPr>
                                    <m:f>
                                      <m:f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den>
                                    </m:f>
                                  </m:e>
                                </m:box>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e>
                            </m:d>
                          </m:e>
                          <m:sup>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r>
                      <a:rPr lang="en-US" sz="1400" i="1">
                        <a:effectLst/>
                        <a:latin typeface="Cambria Math" panose="02040503050406030204" pitchFamily="18" charset="0"/>
                        <a:ea typeface="Calibri" panose="020F0502020204030204" pitchFamily="34" charset="0"/>
                        <a:cs typeface="Times New Roman" panose="02020603050405020304" pitchFamily="18" charset="0"/>
                      </a:rPr>
                      <m:t> =  </m:t>
                    </m:r>
                    <m:f>
                      <m:f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sup>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it-IT" sz="1400" i="1">
                            <a:effectLst/>
                            <a:latin typeface="Cambria Math" panose="02040503050406030204" pitchFamily="18" charset="0"/>
                            <a:ea typeface="Calibri" panose="020F0502020204030204" pitchFamily="34" charset="0"/>
                            <a:cs typeface="Times New Roman" panose="02020603050405020304" pitchFamily="18" charset="0"/>
                          </a:rPr>
                          <m:t> − 1</m:t>
                        </m:r>
                      </m:num>
                      <m:den>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e>
                          <m:sup>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it-IT"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400" i="1">
                                    <a:effectLst/>
                                    <a:latin typeface="Cambria Math" panose="02040503050406030204" pitchFamily="18" charset="0"/>
                                    <a:ea typeface="Calibri" panose="020F0502020204030204" pitchFamily="34" charset="0"/>
                                    <a:cs typeface="Times New Roman" panose="02020603050405020304" pitchFamily="18" charset="0"/>
                                  </a:rPr>
                                  <m:t>0.1</m:t>
                                </m:r>
                              </m:e>
                            </m:d>
                          </m:e>
                          <m:sup>
                            <m:r>
                              <a:rPr lang="it-IT" sz="14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r>
                      <a:rPr lang="it-IT" sz="1400" i="1">
                        <a:effectLst/>
                        <a:latin typeface="Cambria Math" panose="020405030504060302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 = 0.2 </m:t>
                    </m:r>
                  </m:oMath>
                </a14:m>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pPr lvl="3">
                  <a:lnSpc>
                    <a:spcPct val="107000"/>
                  </a:lnSpc>
                  <a:spcAft>
                    <a:spcPts val="800"/>
                  </a:spcAft>
                  <a:buFont typeface="Wingdings" panose="05000000000000000000" pitchFamily="2" charset="2"/>
                  <a:buChar char="v"/>
                </a:pPr>
                <a:r>
                  <a:rPr lang="it-IT" sz="1400" dirty="0">
                    <a:latin typeface="Calibri" panose="020F0502020204030204" pitchFamily="34" charset="0"/>
                    <a:ea typeface="Calibri" panose="020F0502020204030204" pitchFamily="34" charset="0"/>
                    <a:cs typeface="Times New Roman" panose="02020603050405020304" pitchFamily="18" charset="0"/>
                  </a:rPr>
                  <a:t>𝛼  =  0.270343</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pPr lvl="3">
                  <a:lnSpc>
                    <a:spcPct val="107000"/>
                  </a:lnSpc>
                  <a:spcAft>
                    <a:spcPts val="800"/>
                  </a:spcAft>
                  <a:buFont typeface="Wingdings" panose="05000000000000000000" pitchFamily="2" charset="2"/>
                  <a:buChar char="v"/>
                </a:pP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lvl="3">
                  <a:buFont typeface="Wingdings" panose="05000000000000000000" pitchFamily="2" charset="2"/>
                  <a:buChar char="v"/>
                </a:pPr>
                <a:endParaRPr lang="it-IT" dirty="0">
                  <a:solidFill>
                    <a:schemeClr val="tx2"/>
                  </a:solidFill>
                </a:endParaRPr>
              </a:p>
              <a:p>
                <a:pPr lvl="2">
                  <a:buFont typeface="Wingdings" panose="05000000000000000000" pitchFamily="2" charset="2"/>
                  <a:buChar char="v"/>
                </a:pPr>
                <a:endParaRPr lang="it-IT" dirty="0"/>
              </a:p>
              <a:p>
                <a:pPr lvl="2"/>
                <a:endParaRPr lang="it-IT" dirty="0">
                  <a:solidFill>
                    <a:schemeClr val="tx2"/>
                  </a:solidFill>
                </a:endParaRPr>
              </a:p>
              <a:p>
                <a:pPr lvl="2"/>
                <a:endParaRPr lang="it-IT" dirty="0">
                  <a:solidFill>
                    <a:schemeClr val="tx2"/>
                  </a:solidFill>
                </a:endParaRPr>
              </a:p>
              <a:p>
                <a:pPr marL="0" indent="0">
                  <a:buNone/>
                </a:pPr>
                <a:endParaRPr lang="it-IT" dirty="0">
                  <a:solidFill>
                    <a:schemeClr val="tx2"/>
                  </a:solidFill>
                </a:endParaRPr>
              </a:p>
              <a:p>
                <a:pPr marL="0" indent="0">
                  <a:buNone/>
                </a:pPr>
                <a:endParaRPr lang="it-IT" dirty="0">
                  <a:solidFill>
                    <a:schemeClr val="tx2"/>
                  </a:solidFill>
                </a:endParaRPr>
              </a:p>
            </p:txBody>
          </p:sp>
        </mc:Choice>
        <mc:Fallback xmlns="">
          <p:sp>
            <p:nvSpPr>
              <p:cNvPr id="3" name="Segnaposto contenuto 2">
                <a:extLst>
                  <a:ext uri="{FF2B5EF4-FFF2-40B4-BE49-F238E27FC236}">
                    <a16:creationId xmlns:a16="http://schemas.microsoft.com/office/drawing/2014/main" id="{E7894E7E-F031-4D44-A67E-26F88F5C1376}"/>
                  </a:ext>
                </a:extLst>
              </p:cNvPr>
              <p:cNvSpPr>
                <a:spLocks noGrp="1" noRot="1" noChangeAspect="1" noMove="1" noResize="1" noEditPoints="1" noAdjustHandles="1" noChangeArrowheads="1" noChangeShapeType="1" noTextEdit="1"/>
              </p:cNvSpPr>
              <p:nvPr>
                <p:ph idx="1"/>
              </p:nvPr>
            </p:nvSpPr>
            <p:spPr>
              <a:xfrm>
                <a:off x="677334" y="1755228"/>
                <a:ext cx="8334691" cy="4334479"/>
              </a:xfrm>
              <a:blipFill>
                <a:blip r:embed="rId2"/>
                <a:stretch>
                  <a:fillRect l="-146" t="-844"/>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10</a:t>
            </a:fld>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9231FD2-B02D-408A-8AB7-5784B3A2747D}"/>
                  </a:ext>
                </a:extLst>
              </p:cNvPr>
              <p:cNvSpPr txBox="1"/>
              <p:nvPr/>
            </p:nvSpPr>
            <p:spPr>
              <a:xfrm>
                <a:off x="5942902" y="1831502"/>
                <a:ext cx="4138367" cy="1448473"/>
              </a:xfrm>
              <a:prstGeom prst="rect">
                <a:avLst/>
              </a:prstGeom>
              <a:solidFill>
                <a:schemeClr val="accent3"/>
              </a:solidFill>
              <a:ln w="12700">
                <a:solidFill>
                  <a:schemeClr val="accent5"/>
                </a:solidFill>
                <a:prstDash val="dash"/>
              </a:ln>
            </p:spPr>
            <p:txBody>
              <a:bodyPr wrap="square" rtlCol="0">
                <a:spAutoFit/>
              </a:bodyPr>
              <a:lstStyle/>
              <a:p>
                <a:pPr lvl="1"/>
                <a:r>
                  <a:rPr lang="it-IT" dirty="0">
                    <a:solidFill>
                      <a:schemeClr val="tx2"/>
                    </a:solidFill>
                  </a:rPr>
                  <a:t>PDF : </a:t>
                </a:r>
                <a14:m>
                  <m:oMath xmlns:m="http://schemas.openxmlformats.org/officeDocument/2006/math">
                    <m:r>
                      <a:rPr lang="en-US" sz="16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6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n-US" sz="1600" i="1" smtClean="0">
                        <a:effectLst/>
                        <a:latin typeface="Cambria Math" panose="02040503050406030204" pitchFamily="18" charset="0"/>
                        <a:ea typeface="Calibri" panose="020F0502020204030204" pitchFamily="34" charset="0"/>
                        <a:cs typeface="Times New Roman" panose="02020603050405020304" pitchFamily="18" charset="0"/>
                      </a:rPr>
                      <m:t>) = </m:t>
                    </m: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en-US" sz="1600" i="1">
                            <a:effectLst/>
                            <a:latin typeface="Cambria Math" panose="02040503050406030204" pitchFamily="18" charset="0"/>
                            <a:ea typeface="Calibri" panose="020F0502020204030204" pitchFamily="34" charset="0"/>
                            <a:cs typeface="Times New Roman" panose="02020603050405020304" pitchFamily="18" charset="0"/>
                          </a:rPr>
                          <m:t>∙</m:t>
                        </m:r>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600" i="1">
                                <a:effectLst/>
                                <a:latin typeface="Cambria Math" panose="02040503050406030204" pitchFamily="18" charset="0"/>
                                <a:ea typeface="Calibri" panose="020F0502020204030204" pitchFamily="34" charset="0"/>
                                <a:cs typeface="Times New Roman" panose="02020603050405020304" pitchFamily="18" charset="0"/>
                              </a:rPr>
                              <m:t>−</m:t>
                            </m:r>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r>
                              <a:rPr lang="en-US" sz="1600" i="1">
                                <a:effectLst/>
                                <a:latin typeface="Cambria Math" panose="02040503050406030204" pitchFamily="18" charset="0"/>
                                <a:ea typeface="Calibri" panose="020F0502020204030204" pitchFamily="34" charset="0"/>
                                <a:cs typeface="Times New Roman" panose="02020603050405020304" pitchFamily="18" charset="0"/>
                              </a:rPr>
                              <m:t>−1</m:t>
                            </m:r>
                          </m:sup>
                        </m:sSup>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1 −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box>
                                  <m:box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boxPr>
                                  <m:e>
                                    <m:argPr>
                                      <m:argSz m:val="-1"/>
                                    </m:argP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600" i="1">
                                            <a:effectLst/>
                                            <a:latin typeface="Cambria Math" panose="02040503050406030204" pitchFamily="18" charset="0"/>
                                            <a:ea typeface="Calibri" panose="020F0502020204030204" pitchFamily="34" charset="0"/>
                                            <a:cs typeface="Times New Roman" panose="02020603050405020304" pitchFamily="18" charset="0"/>
                                          </a:rPr>
                                          <m:t>𝑘</m:t>
                                        </m:r>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den>
                                    </m:f>
                                  </m:e>
                                </m:box>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e>
                            </m:d>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oMath>
                </a14:m>
                <a:endParaRPr lang="it-IT" dirty="0">
                  <a:solidFill>
                    <a:schemeClr val="tx2"/>
                  </a:solidFill>
                </a:endParaRPr>
              </a:p>
              <a:p>
                <a:pPr lvl="1"/>
                <a:endParaRPr lang="it-IT" dirty="0">
                  <a:solidFill>
                    <a:schemeClr val="tx2"/>
                  </a:solidFill>
                </a:endParaRPr>
              </a:p>
              <a:p>
                <a:pPr lvl="1"/>
                <a:r>
                  <a:rPr lang="en-US" dirty="0">
                    <a:ea typeface="Calibri" panose="020F0502020204030204" pitchFamily="34" charset="0"/>
                    <a:cs typeface="Times New Roman" panose="02020603050405020304" pitchFamily="18" charset="0"/>
                  </a:rPr>
                  <a:t>C</a:t>
                </a:r>
                <a:r>
                  <a:rPr lang="en-US" sz="1600" dirty="0">
                    <a:effectLst/>
                    <a:ea typeface="Calibri" panose="020F0502020204030204" pitchFamily="34" charset="0"/>
                    <a:cs typeface="Times New Roman" panose="02020603050405020304" pitchFamily="18" charset="0"/>
                  </a:rPr>
                  <a:t>DF:   </a:t>
                </a:r>
                <a14:m>
                  <m:oMath xmlns:m="http://schemas.openxmlformats.org/officeDocument/2006/math">
                    <m:r>
                      <a:rPr lang="en-US" sz="1600" i="1" smtClean="0">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16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600" i="1">
                            <a:effectLst/>
                            <a:latin typeface="Cambria Math" panose="02040503050406030204" pitchFamily="18" charset="0"/>
                            <a:ea typeface="Calibri" panose="020F0502020204030204" pitchFamily="34" charset="0"/>
                            <a:cs typeface="Times New Roman" panose="02020603050405020304" pitchFamily="18" charset="0"/>
                          </a:rPr>
                          <m:t>1 −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en-US" sz="1600" i="1">
                            <a:effectLst/>
                            <a:latin typeface="Cambria Math" panose="02040503050406030204" pitchFamily="18" charset="0"/>
                            <a:ea typeface="Calibri" panose="020F0502020204030204" pitchFamily="34" charset="0"/>
                            <a:cs typeface="Times New Roman" panose="02020603050405020304" pitchFamily="18" charset="0"/>
                          </a:rPr>
                          <m:t>∙</m:t>
                        </m:r>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600" i="1">
                                <a:effectLst/>
                                <a:latin typeface="Cambria Math" panose="02040503050406030204" pitchFamily="18" charset="0"/>
                                <a:ea typeface="Calibri" panose="020F0502020204030204" pitchFamily="34" charset="0"/>
                                <a:cs typeface="Times New Roman" panose="02020603050405020304" pitchFamily="18" charset="0"/>
                              </a:rPr>
                              <m:t>−</m:t>
                            </m:r>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1 −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box>
                                  <m:box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boxPr>
                                  <m:e>
                                    <m:argPr>
                                      <m:argSz m:val="-1"/>
                                    </m:argP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600" i="1">
                                            <a:effectLst/>
                                            <a:latin typeface="Cambria Math" panose="02040503050406030204" pitchFamily="18" charset="0"/>
                                            <a:ea typeface="Calibri" panose="020F0502020204030204" pitchFamily="34" charset="0"/>
                                            <a:cs typeface="Times New Roman" panose="02020603050405020304" pitchFamily="18" charset="0"/>
                                          </a:rPr>
                                          <m:t>𝑘</m:t>
                                        </m:r>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den>
                                    </m:f>
                                  </m:e>
                                </m:box>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e>
                            </m:d>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 = </m:t>
                    </m: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num>
                      <m:den>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r>
                          <a:rPr lang="en-US" sz="16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dPr>
                              <m:e>
                                <m:box>
                                  <m:box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boxPr>
                                  <m:e>
                                    <m:argPr>
                                      <m:argSz m:val="-1"/>
                                    </m:argPr>
                                    <m:r>
                                      <m:rPr>
                                        <m:brk m:alnAt="63"/>
                                      </m:rPr>
                                      <a:rPr lang="it-IT" sz="1600" b="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it-IT" sz="16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600" i="1">
                                            <a:effectLst/>
                                            <a:latin typeface="Cambria Math" panose="02040503050406030204" pitchFamily="18" charset="0"/>
                                            <a:ea typeface="Calibri" panose="020F0502020204030204" pitchFamily="34" charset="0"/>
                                            <a:cs typeface="Times New Roman" panose="02020603050405020304" pitchFamily="18" charset="0"/>
                                          </a:rPr>
                                          <m:t>𝑘𝑥</m:t>
                                        </m:r>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den>
                                    </m:f>
                                  </m:e>
                                </m:box>
                                <m:r>
                                  <a:rPr lang="it-IT" sz="1600" i="1">
                                    <a:effectLst/>
                                    <a:latin typeface="Cambria Math" panose="02040503050406030204" pitchFamily="18" charset="0"/>
                                    <a:ea typeface="Calibri" panose="020F0502020204030204" pitchFamily="34" charset="0"/>
                                    <a:cs typeface="Times New Roman" panose="02020603050405020304" pitchFamily="18" charset="0"/>
                                  </a:rPr>
                                  <m:t> </m:t>
                                </m:r>
                              </m:e>
                            </m:d>
                          </m:e>
                          <m:sup>
                            <m:r>
                              <a:rPr lang="it-IT" sz="1600" i="1">
                                <a:effectLst/>
                                <a:latin typeface="Cambria Math" panose="02040503050406030204" pitchFamily="18" charset="0"/>
                                <a:ea typeface="Calibri" panose="020F0502020204030204" pitchFamily="34" charset="0"/>
                                <a:cs typeface="Times New Roman" panose="02020603050405020304" pitchFamily="18" charset="0"/>
                              </a:rPr>
                              <m:t>𝛼</m:t>
                            </m:r>
                          </m:sup>
                        </m:sSup>
                      </m:den>
                    </m:f>
                  </m:oMath>
                </a14:m>
                <a:endParaRPr lang="it-IT" dirty="0"/>
              </a:p>
            </p:txBody>
          </p:sp>
        </mc:Choice>
        <mc:Fallback xmlns="">
          <p:sp>
            <p:nvSpPr>
              <p:cNvPr id="6" name="CasellaDiTesto 5">
                <a:extLst>
                  <a:ext uri="{FF2B5EF4-FFF2-40B4-BE49-F238E27FC236}">
                    <a16:creationId xmlns:a16="http://schemas.microsoft.com/office/drawing/2014/main" id="{79231FD2-B02D-408A-8AB7-5784B3A2747D}"/>
                  </a:ext>
                </a:extLst>
              </p:cNvPr>
              <p:cNvSpPr txBox="1">
                <a:spLocks noRot="1" noChangeAspect="1" noMove="1" noResize="1" noEditPoints="1" noAdjustHandles="1" noChangeArrowheads="1" noChangeShapeType="1" noTextEdit="1"/>
              </p:cNvSpPr>
              <p:nvPr/>
            </p:nvSpPr>
            <p:spPr>
              <a:xfrm>
                <a:off x="5942902" y="1831502"/>
                <a:ext cx="4138367" cy="1448473"/>
              </a:xfrm>
              <a:prstGeom prst="rect">
                <a:avLst/>
              </a:prstGeom>
              <a:blipFill>
                <a:blip r:embed="rId3"/>
                <a:stretch>
                  <a:fillRect/>
                </a:stretch>
              </a:blipFill>
              <a:ln w="12700">
                <a:solidFill>
                  <a:schemeClr val="accent5"/>
                </a:solidFill>
                <a:prstDash val="dash"/>
              </a:ln>
            </p:spPr>
            <p:txBody>
              <a:bodyPr/>
              <a:lstStyle/>
              <a:p>
                <a:r>
                  <a:rPr lang="it-IT">
                    <a:noFill/>
                  </a:rPr>
                  <a:t> </a:t>
                </a:r>
              </a:p>
            </p:txBody>
          </p:sp>
        </mc:Fallback>
      </mc:AlternateContent>
      <p:cxnSp>
        <p:nvCxnSpPr>
          <p:cNvPr id="8" name="Connettore 2 7">
            <a:extLst>
              <a:ext uri="{FF2B5EF4-FFF2-40B4-BE49-F238E27FC236}">
                <a16:creationId xmlns:a16="http://schemas.microsoft.com/office/drawing/2014/main" id="{3CD1C260-D6CD-4325-BC91-0276DA3CCB63}"/>
              </a:ext>
            </a:extLst>
          </p:cNvPr>
          <p:cNvCxnSpPr/>
          <p:nvPr/>
        </p:nvCxnSpPr>
        <p:spPr>
          <a:xfrm>
            <a:off x="3544478" y="2328421"/>
            <a:ext cx="2398424"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AD0B2C6C-EED7-4DD3-A06C-76D63D3FF0AF}"/>
              </a:ext>
            </a:extLst>
          </p:cNvPr>
          <p:cNvSpPr txBox="1"/>
          <p:nvPr/>
        </p:nvSpPr>
        <p:spPr>
          <a:xfrm>
            <a:off x="8527009" y="4798244"/>
            <a:ext cx="1866088" cy="276999"/>
          </a:xfrm>
          <a:prstGeom prst="rect">
            <a:avLst/>
          </a:prstGeom>
          <a:solidFill>
            <a:schemeClr val="accent3"/>
          </a:solidFill>
          <a:ln>
            <a:solidFill>
              <a:schemeClr val="accent5"/>
            </a:solidFill>
          </a:ln>
        </p:spPr>
        <p:txBody>
          <a:bodyPr wrap="none" rtlCol="0">
            <a:spAutoFit/>
          </a:bodyPr>
          <a:lstStyle/>
          <a:p>
            <a:r>
              <a:rPr lang="it-IT" sz="1200" dirty="0"/>
              <a:t>20% richieste taglia piccola</a:t>
            </a:r>
          </a:p>
        </p:txBody>
      </p:sp>
      <p:cxnSp>
        <p:nvCxnSpPr>
          <p:cNvPr id="10" name="Connettore 2 9">
            <a:extLst>
              <a:ext uri="{FF2B5EF4-FFF2-40B4-BE49-F238E27FC236}">
                <a16:creationId xmlns:a16="http://schemas.microsoft.com/office/drawing/2014/main" id="{56A0545D-8053-44B4-945C-D9BF9479B296}"/>
              </a:ext>
            </a:extLst>
          </p:cNvPr>
          <p:cNvCxnSpPr>
            <a:endCxn id="7" idx="1"/>
          </p:cNvCxnSpPr>
          <p:nvPr/>
        </p:nvCxnSpPr>
        <p:spPr>
          <a:xfrm>
            <a:off x="7767687" y="4936743"/>
            <a:ext cx="759322" cy="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Rettangolo 10">
            <a:extLst>
              <a:ext uri="{FF2B5EF4-FFF2-40B4-BE49-F238E27FC236}">
                <a16:creationId xmlns:a16="http://schemas.microsoft.com/office/drawing/2014/main" id="{90184143-AE91-4FFD-8FA8-1948D5CCB874}"/>
              </a:ext>
            </a:extLst>
          </p:cNvPr>
          <p:cNvSpPr/>
          <p:nvPr/>
        </p:nvSpPr>
        <p:spPr>
          <a:xfrm>
            <a:off x="7390614" y="4807671"/>
            <a:ext cx="348792" cy="273378"/>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834474C4-5EEB-401F-AB75-AF301CB6314F}"/>
              </a:ext>
            </a:extLst>
          </p:cNvPr>
          <p:cNvSpPr txBox="1"/>
          <p:nvPr/>
        </p:nvSpPr>
        <p:spPr>
          <a:xfrm>
            <a:off x="4360161" y="5493749"/>
            <a:ext cx="3165482" cy="461665"/>
          </a:xfrm>
          <a:prstGeom prst="rect">
            <a:avLst/>
          </a:prstGeom>
          <a:solidFill>
            <a:schemeClr val="accent3"/>
          </a:solidFill>
          <a:ln>
            <a:solidFill>
              <a:schemeClr val="accent5"/>
            </a:solidFill>
          </a:ln>
        </p:spPr>
        <p:txBody>
          <a:bodyPr wrap="none" rtlCol="0">
            <a:spAutoFit/>
          </a:bodyPr>
          <a:lstStyle/>
          <a:p>
            <a:r>
              <a:rPr lang="it-IT" sz="1200" dirty="0"/>
              <a:t>Calcolato attraverso Wolfram Matematica, </a:t>
            </a:r>
          </a:p>
          <a:p>
            <a:r>
              <a:rPr lang="it-IT" sz="1200" dirty="0"/>
              <a:t>Poiché impossibile l’esplicitazione algebrica di </a:t>
            </a:r>
            <a:r>
              <a:rPr lang="it-IT" sz="1200" dirty="0">
                <a:latin typeface="Cambria Math" panose="02040503050406030204" pitchFamily="18" charset="0"/>
                <a:ea typeface="Cambria Math" panose="02040503050406030204" pitchFamily="18" charset="0"/>
              </a:rPr>
              <a:t>𝛼</a:t>
            </a:r>
            <a:endParaRPr lang="it-IT" sz="1200" dirty="0"/>
          </a:p>
        </p:txBody>
      </p:sp>
      <p:cxnSp>
        <p:nvCxnSpPr>
          <p:cNvPr id="14" name="Connettore 2 13">
            <a:extLst>
              <a:ext uri="{FF2B5EF4-FFF2-40B4-BE49-F238E27FC236}">
                <a16:creationId xmlns:a16="http://schemas.microsoft.com/office/drawing/2014/main" id="{8201C576-430C-43B3-9132-A9B72B83134C}"/>
              </a:ext>
            </a:extLst>
          </p:cNvPr>
          <p:cNvCxnSpPr/>
          <p:nvPr/>
        </p:nvCxnSpPr>
        <p:spPr>
          <a:xfrm>
            <a:off x="3544478" y="5571241"/>
            <a:ext cx="7635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44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CDCD9E8-EFE4-41AA-A1CF-869A31894EF3}"/>
              </a:ext>
            </a:extLst>
          </p:cNvPr>
          <p:cNvSpPr>
            <a:spLocks noGrp="1"/>
          </p:cNvSpPr>
          <p:nvPr>
            <p:ph type="ftr" sz="quarter" idx="11"/>
          </p:nvPr>
        </p:nvSpPr>
        <p:spPr/>
        <p:txBody>
          <a:bodyPr/>
          <a:lstStyle/>
          <a:p>
            <a:r>
              <a:rPr lang="it-IT" dirty="0"/>
              <a:t>ALESSANDRO PONTIS  &amp;  GIANMARCO BENCIVENNI</a:t>
            </a:r>
          </a:p>
        </p:txBody>
      </p:sp>
      <p:sp>
        <p:nvSpPr>
          <p:cNvPr id="4" name="Segnaposto numero diapositiva 3">
            <a:extLst>
              <a:ext uri="{FF2B5EF4-FFF2-40B4-BE49-F238E27FC236}">
                <a16:creationId xmlns:a16="http://schemas.microsoft.com/office/drawing/2014/main" id="{48574250-9F9A-4C7C-95EF-CAE85B1F083F}"/>
              </a:ext>
            </a:extLst>
          </p:cNvPr>
          <p:cNvSpPr>
            <a:spLocks noGrp="1"/>
          </p:cNvSpPr>
          <p:nvPr>
            <p:ph type="sldNum" sz="quarter" idx="12"/>
          </p:nvPr>
        </p:nvSpPr>
        <p:spPr/>
        <p:txBody>
          <a:bodyPr/>
          <a:lstStyle/>
          <a:p>
            <a:fld id="{5169FC84-42A9-44DA-9774-4D03F98EFDE0}" type="slidenum">
              <a:rPr lang="it-IT" smtClean="0"/>
              <a:t>11</a:t>
            </a:fld>
            <a:endParaRPr lang="it-IT"/>
          </a:p>
        </p:txBody>
      </p:sp>
      <p:sp>
        <p:nvSpPr>
          <p:cNvPr id="68" name="Titolo 1">
            <a:extLst>
              <a:ext uri="{FF2B5EF4-FFF2-40B4-BE49-F238E27FC236}">
                <a16:creationId xmlns:a16="http://schemas.microsoft.com/office/drawing/2014/main" id="{C3175CA1-06CF-4B41-9B0C-489AC85C7D67}"/>
              </a:ext>
            </a:extLst>
          </p:cNvPr>
          <p:cNvSpPr>
            <a:spLocks noGrp="1"/>
          </p:cNvSpPr>
          <p:nvPr>
            <p:ph type="title"/>
          </p:nvPr>
        </p:nvSpPr>
        <p:spPr>
          <a:xfrm>
            <a:off x="677334" y="609600"/>
            <a:ext cx="8596668" cy="1320800"/>
          </a:xfrm>
        </p:spPr>
        <p:txBody>
          <a:bodyPr/>
          <a:lstStyle/>
          <a:p>
            <a:r>
              <a:rPr lang="it-IT" dirty="0"/>
              <a:t>Modello Classico: Verifica</a:t>
            </a:r>
          </a:p>
        </p:txBody>
      </p:sp>
      <mc:AlternateContent xmlns:mc="http://schemas.openxmlformats.org/markup-compatibility/2006" xmlns:a14="http://schemas.microsoft.com/office/drawing/2010/main">
        <mc:Choice Requires="a14">
          <p:sp>
            <p:nvSpPr>
              <p:cNvPr id="72" name="Segnaposto contenuto 2">
                <a:extLst>
                  <a:ext uri="{FF2B5EF4-FFF2-40B4-BE49-F238E27FC236}">
                    <a16:creationId xmlns:a16="http://schemas.microsoft.com/office/drawing/2014/main" id="{61C56729-D3FA-416E-8625-9497317A9095}"/>
                  </a:ext>
                </a:extLst>
              </p:cNvPr>
              <p:cNvSpPr txBox="1">
                <a:spLocks/>
              </p:cNvSpPr>
              <p:nvPr/>
            </p:nvSpPr>
            <p:spPr>
              <a:xfrm>
                <a:off x="677334" y="1660958"/>
                <a:ext cx="9160721" cy="43344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Sono stati applicati alcuni passaggi di controllo per verificare qualora il modello computazionale sia coerente e corretto rispetto a quanto illustrato nel modello delle specifiche. </a:t>
                </a:r>
              </a:p>
              <a:p>
                <a:r>
                  <a:rPr lang="it-IT" dirty="0"/>
                  <a:t>L’effettiva correttezza del modello computazionale è stata verificata attraverso una fase di testing, controllando la veridicità delle seguenti uguaglianze:</a:t>
                </a:r>
              </a:p>
              <a:p>
                <a:pPr lvl="1"/>
                <a14:m>
                  <m:oMath xmlns:m="http://schemas.openxmlformats.org/officeDocument/2006/math">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𝑤</m:t>
                        </m:r>
                      </m:e>
                    </m:acc>
                    <m:r>
                      <a:rPr lang="it-IT" b="0" i="1" smtClean="0">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𝑑</m:t>
                        </m:r>
                      </m:e>
                    </m:acc>
                    <m:r>
                      <a:rPr lang="it-IT" i="1">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𝑠</m:t>
                        </m:r>
                      </m:e>
                    </m:acc>
                  </m:oMath>
                </a14:m>
                <a:endParaRPr lang="it-IT" dirty="0">
                  <a:solidFill>
                    <a:schemeClr val="tx2"/>
                  </a:solidFill>
                </a:endParaRP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𝑤</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𝑑</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sSub>
                          <m:sSubPr>
                            <m:ctrlPr>
                              <a:rPr lang="it-IT" i="1">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𝑠</m:t>
                            </m:r>
                          </m:e>
                          <m:sub>
                            <m:r>
                              <a:rPr lang="it-IT" i="1">
                                <a:solidFill>
                                  <a:schemeClr val="tx2"/>
                                </a:solidFill>
                                <a:latin typeface="Cambria Math" panose="02040503050406030204" pitchFamily="18" charset="0"/>
                              </a:rPr>
                              <m:t>𝑖</m:t>
                            </m:r>
                          </m:sub>
                        </m:sSub>
                      </m:e>
                    </m:acc>
                  </m:oMath>
                </a14:m>
                <a:endParaRPr lang="it-IT" dirty="0">
                  <a:solidFill>
                    <a:schemeClr val="tx2"/>
                  </a:solidFill>
                </a:endParaRPr>
              </a:p>
              <a:p>
                <a:pPr lvl="1"/>
                <a14:m>
                  <m:oMath xmlns:m="http://schemas.openxmlformats.org/officeDocument/2006/math">
                    <m:acc>
                      <m:accPr>
                        <m:chr m:val="̅"/>
                        <m:ctrlPr>
                          <a:rPr lang="it-IT" i="1">
                            <a:solidFill>
                              <a:schemeClr val="tx2"/>
                            </a:solidFill>
                            <a:latin typeface="Cambria Math" panose="02040503050406030204" pitchFamily="18" charset="0"/>
                          </a:rPr>
                        </m:ctrlPr>
                      </m:accPr>
                      <m:e>
                        <m:r>
                          <a:rPr lang="it-IT" i="1">
                            <a:solidFill>
                              <a:schemeClr val="tx2"/>
                            </a:solidFill>
                            <a:latin typeface="Cambria Math" panose="02040503050406030204" pitchFamily="18" charset="0"/>
                          </a:rPr>
                          <m:t>𝑙</m:t>
                        </m:r>
                      </m:e>
                    </m:acc>
                    <m:r>
                      <a:rPr lang="it-IT" i="1">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i="1">
                            <a:solidFill>
                              <a:schemeClr val="tx2"/>
                            </a:solidFill>
                            <a:latin typeface="Cambria Math" panose="02040503050406030204" pitchFamily="18" charset="0"/>
                          </a:rPr>
                          <m:t>𝑤</m:t>
                        </m:r>
                      </m:e>
                    </m:acc>
                    <m:r>
                      <a:rPr lang="it-IT" b="0" i="1" smtClean="0">
                        <a:solidFill>
                          <a:schemeClr val="tx2"/>
                        </a:solidFill>
                        <a:latin typeface="Cambria Math" panose="02040503050406030204" pitchFamily="18" charset="0"/>
                        <a:ea typeface="Cambria Math" panose="02040503050406030204" pitchFamily="18" charset="0"/>
                      </a:rPr>
                      <m:t>∙</m:t>
                    </m:r>
                  </m:oMath>
                </a14:m>
                <a:r>
                  <a:rPr lang="it-IT" dirty="0">
                    <a:solidFill>
                      <a:schemeClr val="tx2"/>
                    </a:solidFill>
                  </a:rPr>
                  <a:t> </a:t>
                </a:r>
                <a14:m>
                  <m:oMath xmlns:m="http://schemas.openxmlformats.org/officeDocument/2006/math">
                    <m:acc>
                      <m:accPr>
                        <m:chr m:val="̅"/>
                        <m:ctrlPr>
                          <a:rPr lang="it-IT" i="1">
                            <a:solidFill>
                              <a:schemeClr val="tx2"/>
                            </a:solidFill>
                            <a:latin typeface="Cambria Math" panose="02040503050406030204" pitchFamily="18" charset="0"/>
                          </a:rPr>
                        </m:ctrlPr>
                      </m:accPr>
                      <m:e>
                        <m:r>
                          <m:rPr>
                            <m:sty m:val="p"/>
                          </m:rPr>
                          <a:rPr lang="el-GR" i="1">
                            <a:solidFill>
                              <a:schemeClr val="tx2"/>
                            </a:solidFill>
                            <a:latin typeface="Cambria Math" panose="02040503050406030204" pitchFamily="18" charset="0"/>
                          </a:rPr>
                          <m:t>γ</m:t>
                        </m:r>
                      </m:e>
                    </m:acc>
                  </m:oMath>
                </a14:m>
                <a:r>
                  <a:rPr lang="it-IT" dirty="0">
                    <a:solidFill>
                      <a:schemeClr val="tx2"/>
                    </a:solidFill>
                  </a:rPr>
                  <a:t>                                         (Little)</a:t>
                </a: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𝑞</m:t>
                        </m:r>
                      </m:e>
                    </m:acc>
                    <m:r>
                      <a:rPr lang="it-IT" i="1">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𝑑</m:t>
                        </m:r>
                      </m:e>
                    </m:acc>
                    <m:r>
                      <a:rPr lang="it-IT" b="0" i="1" smtClean="0">
                        <a:solidFill>
                          <a:schemeClr val="tx2"/>
                        </a:solidFill>
                        <a:latin typeface="Cambria Math" panose="02040503050406030204" pitchFamily="18" charset="0"/>
                        <a:ea typeface="Cambria Math" panose="02040503050406030204" pitchFamily="18" charset="0"/>
                      </a:rPr>
                      <m:t>∙</m:t>
                    </m:r>
                  </m:oMath>
                </a14:m>
                <a:r>
                  <a:rPr lang="it-IT" dirty="0">
                    <a:solidFill>
                      <a:schemeClr val="tx2"/>
                    </a:solidFill>
                  </a:rPr>
                  <a:t> </a:t>
                </a:r>
                <a14:m>
                  <m:oMath xmlns:m="http://schemas.openxmlformats.org/officeDocument/2006/math">
                    <m:acc>
                      <m:accPr>
                        <m:chr m:val="̅"/>
                        <m:ctrlPr>
                          <a:rPr lang="it-IT" i="1">
                            <a:solidFill>
                              <a:schemeClr val="tx2"/>
                            </a:solidFill>
                            <a:latin typeface="Cambria Math" panose="02040503050406030204" pitchFamily="18" charset="0"/>
                          </a:rPr>
                        </m:ctrlPr>
                      </m:accPr>
                      <m:e>
                        <m:r>
                          <m:rPr>
                            <m:sty m:val="p"/>
                          </m:rPr>
                          <a:rPr lang="el-GR" i="1" smtClean="0">
                            <a:solidFill>
                              <a:schemeClr val="tx2"/>
                            </a:solidFill>
                            <a:latin typeface="Cambria Math" panose="02040503050406030204" pitchFamily="18" charset="0"/>
                          </a:rPr>
                          <m:t>γ</m:t>
                        </m:r>
                      </m:e>
                    </m:acc>
                  </m:oMath>
                </a14:m>
                <a:r>
                  <a:rPr lang="it-IT" dirty="0">
                    <a:solidFill>
                      <a:schemeClr val="tx2"/>
                    </a:solidFill>
                  </a:rPr>
                  <a:t>                                        (Little)</a:t>
                </a: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𝑞</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𝑑</m:t>
                            </m:r>
                          </m:e>
                          <m:sub>
                            <m:r>
                              <a:rPr lang="it-IT" b="0" i="1" smtClean="0">
                                <a:solidFill>
                                  <a:schemeClr val="tx2"/>
                                </a:solidFill>
                                <a:latin typeface="Cambria Math" panose="02040503050406030204" pitchFamily="18" charset="0"/>
                              </a:rPr>
                              <m:t>𝑖</m:t>
                            </m:r>
                          </m:sub>
                        </m:sSub>
                      </m:e>
                    </m:acc>
                    <m:r>
                      <a:rPr lang="it-IT" i="1" smtClean="0">
                        <a:solidFill>
                          <a:schemeClr val="tx2"/>
                        </a:solidFill>
                        <a:latin typeface="Cambria Math" panose="02040503050406030204" pitchFamily="18" charset="0"/>
                        <a:ea typeface="Cambria Math" panose="02040503050406030204" pitchFamily="18" charset="0"/>
                      </a:rPr>
                      <m:t>∙</m:t>
                    </m:r>
                    <m:acc>
                      <m:accPr>
                        <m:chr m:val="̅"/>
                        <m:ctrlPr>
                          <a:rPr lang="it-IT" i="1">
                            <a:solidFill>
                              <a:schemeClr val="tx2"/>
                            </a:solidFill>
                            <a:latin typeface="Cambria Math" panose="02040503050406030204" pitchFamily="18" charset="0"/>
                          </a:rPr>
                        </m:ctrlPr>
                      </m:accPr>
                      <m:e>
                        <m:sSub>
                          <m:sSubPr>
                            <m:ctrlPr>
                              <a:rPr lang="it-IT" i="1">
                                <a:solidFill>
                                  <a:schemeClr val="tx2"/>
                                </a:solidFill>
                                <a:latin typeface="Cambria Math" panose="02040503050406030204" pitchFamily="18" charset="0"/>
                              </a:rPr>
                            </m:ctrlPr>
                          </m:sSubPr>
                          <m:e>
                            <m:r>
                              <m:rPr>
                                <m:sty m:val="p"/>
                              </m:rPr>
                              <a:rPr lang="el-GR" i="1" smtClean="0">
                                <a:solidFill>
                                  <a:schemeClr val="tx2"/>
                                </a:solidFill>
                                <a:latin typeface="Cambria Math" panose="02040503050406030204" pitchFamily="18" charset="0"/>
                              </a:rPr>
                              <m:t>γ</m:t>
                            </m:r>
                          </m:e>
                          <m:sub>
                            <m:r>
                              <a:rPr lang="it-IT" i="1">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                       </m:t>
                    </m:r>
                  </m:oMath>
                </a14:m>
                <a:r>
                  <a:rPr lang="it-IT" dirty="0">
                    <a:solidFill>
                      <a:schemeClr val="tx2"/>
                    </a:solidFill>
                  </a:rPr>
                  <a:t>              (Little)</a:t>
                </a: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𝑟</m:t>
                        </m:r>
                      </m:e>
                    </m:acc>
                    <m:r>
                      <a:rPr lang="it-IT" i="1">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 </m:t>
                    </m:r>
                    <m:f>
                      <m:fPr>
                        <m:ctrlPr>
                          <a:rPr lang="it-IT" b="0" i="1" smtClean="0">
                            <a:solidFill>
                              <a:schemeClr val="tx2"/>
                            </a:solidFill>
                            <a:latin typeface="Cambria Math" panose="02040503050406030204" pitchFamily="18" charset="0"/>
                          </a:rPr>
                        </m:ctrlPr>
                      </m:fPr>
                      <m:num>
                        <m:sSub>
                          <m:sSubPr>
                            <m:ctrlPr>
                              <a:rPr lang="it-IT" b="0"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𝑎</m:t>
                            </m:r>
                          </m:e>
                          <m:sub>
                            <m:r>
                              <a:rPr lang="it-IT" b="0" i="1" smtClean="0">
                                <a:solidFill>
                                  <a:schemeClr val="tx2"/>
                                </a:solidFill>
                                <a:latin typeface="Cambria Math" panose="02040503050406030204" pitchFamily="18" charset="0"/>
                              </a:rPr>
                              <m:t>𝑛</m:t>
                            </m:r>
                          </m:sub>
                        </m:sSub>
                      </m:num>
                      <m:den>
                        <m:r>
                          <a:rPr lang="it-IT" b="0" i="1" smtClean="0">
                            <a:solidFill>
                              <a:schemeClr val="tx2"/>
                            </a:solidFill>
                            <a:latin typeface="Cambria Math" panose="02040503050406030204" pitchFamily="18" charset="0"/>
                          </a:rPr>
                          <m:t>𝑛</m:t>
                        </m:r>
                      </m:den>
                    </m:f>
                  </m:oMath>
                </a14:m>
                <a:endParaRPr lang="it-IT" dirty="0">
                  <a:solidFill>
                    <a:schemeClr val="tx2"/>
                  </a:solidFill>
                </a:endParaRPr>
              </a:p>
            </p:txBody>
          </p:sp>
        </mc:Choice>
        <mc:Fallback xmlns="">
          <p:sp>
            <p:nvSpPr>
              <p:cNvPr id="72" name="Segnaposto contenuto 2">
                <a:extLst>
                  <a:ext uri="{FF2B5EF4-FFF2-40B4-BE49-F238E27FC236}">
                    <a16:creationId xmlns:a16="http://schemas.microsoft.com/office/drawing/2014/main" id="{61C56729-D3FA-416E-8625-9497317A9095}"/>
                  </a:ext>
                </a:extLst>
              </p:cNvPr>
              <p:cNvSpPr txBox="1">
                <a:spLocks noRot="1" noChangeAspect="1" noMove="1" noResize="1" noEditPoints="1" noAdjustHandles="1" noChangeArrowheads="1" noChangeShapeType="1" noTextEdit="1"/>
              </p:cNvSpPr>
              <p:nvPr/>
            </p:nvSpPr>
            <p:spPr>
              <a:xfrm>
                <a:off x="677334" y="1660958"/>
                <a:ext cx="9160721" cy="4334479"/>
              </a:xfrm>
              <a:prstGeom prst="rect">
                <a:avLst/>
              </a:prstGeom>
              <a:blipFill>
                <a:blip r:embed="rId2"/>
                <a:stretch>
                  <a:fillRect l="-133" t="-702"/>
                </a:stretch>
              </a:blipFill>
            </p:spPr>
            <p:txBody>
              <a:bodyPr/>
              <a:lstStyle/>
              <a:p>
                <a:r>
                  <a:rPr lang="it-IT">
                    <a:noFill/>
                  </a:rPr>
                  <a:t> </a:t>
                </a:r>
              </a:p>
            </p:txBody>
          </p:sp>
        </mc:Fallback>
      </mc:AlternateContent>
    </p:spTree>
    <p:extLst>
      <p:ext uri="{BB962C8B-B14F-4D97-AF65-F5344CB8AC3E}">
        <p14:creationId xmlns:p14="http://schemas.microsoft.com/office/powerpoint/2010/main" val="419858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Classico: Validazione</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09321"/>
            <a:ext cx="9324505" cy="4059884"/>
          </a:xfrm>
        </p:spPr>
        <p:txBody>
          <a:bodyPr>
            <a:noAutofit/>
          </a:bodyPr>
          <a:lstStyle/>
          <a:p>
            <a:r>
              <a:rPr lang="it-IT" dirty="0"/>
              <a:t>Idea: confrontare alcune istanze di simulazione a risultati ottenuti con un sistema reale.</a:t>
            </a:r>
          </a:p>
          <a:p>
            <a:pPr lvl="1"/>
            <a:r>
              <a:rPr lang="it-IT" dirty="0"/>
              <a:t>Confronto realistico, indistinguibilità agli occhi di un esperto.</a:t>
            </a:r>
          </a:p>
          <a:p>
            <a:r>
              <a:rPr lang="it-IT" dirty="0">
                <a:solidFill>
                  <a:schemeClr val="tx2"/>
                </a:solidFill>
              </a:rPr>
              <a:t>Non disponendo di tracce (dataset) reali, si opera una validazione rispetto al </a:t>
            </a:r>
            <a:r>
              <a:rPr lang="it-IT" i="1" dirty="0">
                <a:solidFill>
                  <a:schemeClr val="tx2"/>
                </a:solidFill>
              </a:rPr>
              <a:t>modello analitico</a:t>
            </a:r>
            <a:r>
              <a:rPr lang="it-IT" dirty="0">
                <a:solidFill>
                  <a:schemeClr val="tx2"/>
                </a:solidFill>
              </a:rPr>
              <a:t>. </a:t>
            </a:r>
            <a:r>
              <a:rPr lang="it-IT" dirty="0"/>
              <a:t>Configurazione del sistema scelta per la validazione: </a:t>
            </a:r>
          </a:p>
          <a:p>
            <a:pPr lvl="1"/>
            <a:r>
              <a:rPr lang="it-IT" dirty="0"/>
              <a:t>Distribuzione dei tempi di inter-arrivo : </a:t>
            </a:r>
          </a:p>
          <a:p>
            <a:pPr lvl="2"/>
            <a:r>
              <a:rPr lang="it-IT" dirty="0"/>
              <a:t>Esponenziale di media 1/𝛾 = 2 𝑚𝑖𝑛</a:t>
            </a:r>
          </a:p>
          <a:p>
            <a:pPr lvl="1"/>
            <a:r>
              <a:rPr lang="it-IT" dirty="0"/>
              <a:t>Tasso d’arrivo al sistema : </a:t>
            </a:r>
          </a:p>
          <a:p>
            <a:pPr lvl="2"/>
            <a:r>
              <a:rPr lang="it-IT" dirty="0"/>
              <a:t>𝛾 = 0.5 𝑟𝑒𝑞/𝑚𝑖𝑛 </a:t>
            </a:r>
          </a:p>
          <a:p>
            <a:pPr lvl="1"/>
            <a:r>
              <a:rPr lang="it-IT" dirty="0"/>
              <a:t>Distribuzione dei tempi di servizio : </a:t>
            </a:r>
          </a:p>
          <a:p>
            <a:pPr lvl="2"/>
            <a:r>
              <a:rPr lang="it-IT" dirty="0"/>
              <a:t>Bounded-Pareto di parametri 𝛼 = 0.2703, 𝑘 = 1 𝑚𝑖𝑛, 𝑝 = 15 𝑚𝑖𝑛 (4) </a:t>
            </a:r>
          </a:p>
          <a:p>
            <a:pPr lvl="1"/>
            <a:r>
              <a:rPr lang="it-IT" dirty="0"/>
              <a:t>Numero di centri : 3 </a:t>
            </a: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12</a:t>
            </a:fld>
            <a:endParaRPr lang="it-IT"/>
          </a:p>
        </p:txBody>
      </p:sp>
    </p:spTree>
    <p:extLst>
      <p:ext uri="{BB962C8B-B14F-4D97-AF65-F5344CB8AC3E}">
        <p14:creationId xmlns:p14="http://schemas.microsoft.com/office/powerpoint/2010/main" val="276179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Classico: Validazione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5" y="1530209"/>
                <a:ext cx="6392768" cy="4697163"/>
              </a:xfrm>
            </p:spPr>
            <p:txBody>
              <a:bodyPr>
                <a:noAutofit/>
              </a:bodyPr>
              <a:lstStyle/>
              <a:p>
                <a:r>
                  <a:rPr lang="it-IT" dirty="0"/>
                  <a:t>Risultati analitici:</a:t>
                </a:r>
              </a:p>
              <a:p>
                <a:pPr lvl="1">
                  <a:buFont typeface="Wingdings" panose="05000000000000000000" pitchFamily="2" charset="2"/>
                  <a:buChar char="v"/>
                </a:pPr>
                <a:r>
                  <a:rPr lang="it-IT" dirty="0"/>
                  <a:t>𝜆 = </a:t>
                </a:r>
                <a14:m>
                  <m:oMath xmlns:m="http://schemas.openxmlformats.org/officeDocument/2006/math">
                    <m:r>
                      <m:rPr>
                        <m:nor/>
                      </m:rPr>
                      <a:rPr lang="it-IT" dirty="0"/>
                      <m:t>𝛾</m:t>
                    </m:r>
                    <m:r>
                      <a:rPr lang="it-IT" i="1" dirty="0">
                        <a:latin typeface="Cambria Math" panose="02040503050406030204" pitchFamily="18" charset="0"/>
                      </a:rPr>
                      <m:t> </m:t>
                    </m:r>
                  </m:oMath>
                </a14:m>
                <a:r>
                  <a:rPr lang="it-IT" dirty="0"/>
                  <a:t>/ 3 = 0.166667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𝑟𝑒𝑞</m:t>
                        </m:r>
                      </m:num>
                      <m:den>
                        <m:r>
                          <a:rPr lang="it-IT" b="0" i="1" smtClean="0">
                            <a:latin typeface="Cambria Math" panose="02040503050406030204" pitchFamily="18" charset="0"/>
                          </a:rPr>
                          <m:t>𝑚𝑖𝑛</m:t>
                        </m:r>
                      </m:den>
                    </m:f>
                  </m:oMath>
                </a14:m>
                <a:endParaRPr lang="it-IT" dirty="0"/>
              </a:p>
              <a:p>
                <a:pPr lvl="1">
                  <a:buFont typeface="Wingdings" panose="05000000000000000000" pitchFamily="2" charset="2"/>
                  <a:buChar char="v"/>
                </a:pPr>
                <a:r>
                  <a:rPr lang="it-IT" dirty="0"/>
                  <a:t>𝐸(𝑆) = 4.42 𝑚𝑖𝑛 </a:t>
                </a:r>
              </a:p>
              <a:p>
                <a:pPr lvl="1">
                  <a:buFont typeface="Wingdings" panose="05000000000000000000" pitchFamily="2" charset="2"/>
                  <a:buChar char="v"/>
                </a:pPr>
                <a:r>
                  <a:rPr lang="it-IT" dirty="0"/>
                  <a:t>𝐸(</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𝑆</m:t>
                        </m:r>
                      </m:e>
                      <m:sup>
                        <m:r>
                          <a:rPr lang="it-IT" b="0" i="1" smtClean="0">
                            <a:latin typeface="Cambria Math" panose="02040503050406030204" pitchFamily="18" charset="0"/>
                          </a:rPr>
                          <m:t>2</m:t>
                        </m:r>
                      </m:sup>
                    </m:sSup>
                  </m:oMath>
                </a14:m>
                <a:r>
                  <a:rPr lang="it-IT" dirty="0"/>
                  <a:t>) = 32.2791123 </a:t>
                </a:r>
              </a:p>
              <a:p>
                <a:pPr lvl="1">
                  <a:buFont typeface="Wingdings" panose="05000000000000000000" pitchFamily="2" charset="2"/>
                  <a:buChar char="v"/>
                </a:pPr>
                <a:r>
                  <a:rPr lang="it-IT" dirty="0"/>
                  <a:t>𝜌 = 𝜆 · 𝐸(𝑆) = 0.736667 </a:t>
                </a:r>
              </a:p>
              <a:p>
                <a:pPr lvl="1">
                  <a:buFont typeface="Wingdings" panose="05000000000000000000" pitchFamily="2" charset="2"/>
                  <a:buChar char="v"/>
                </a:pPr>
                <a:r>
                  <a:rPr lang="it-IT" dirty="0"/>
                  <a:t>𝐸(𝑇𝑄 ) =  </a:t>
                </a:r>
                <a14:m>
                  <m:oMath xmlns:m="http://schemas.openxmlformats.org/officeDocument/2006/math">
                    <m:f>
                      <m:fPr>
                        <m:ctrlPr>
                          <a:rPr lang="it-IT" i="1" smtClean="0">
                            <a:latin typeface="Cambria Math" panose="02040503050406030204" pitchFamily="18" charset="0"/>
                          </a:rPr>
                        </m:ctrlPr>
                      </m:fPr>
                      <m:num>
                        <m:f>
                          <m:fPr>
                            <m:ctrlPr>
                              <a:rPr lang="it-IT" i="1" smtClean="0">
                                <a:latin typeface="Cambria Math" panose="02040503050406030204" pitchFamily="18" charset="0"/>
                              </a:rPr>
                            </m:ctrlPr>
                          </m:fPr>
                          <m:num>
                            <m:r>
                              <a:rPr lang="it-IT" i="1" smtClean="0">
                                <a:latin typeface="Cambria Math" panose="02040503050406030204" pitchFamily="18" charset="0"/>
                                <a:ea typeface="Cambria Math" panose="02040503050406030204" pitchFamily="18" charset="0"/>
                              </a:rPr>
                              <m:t>𝜆</m:t>
                            </m:r>
                          </m:num>
                          <m:den>
                            <m:r>
                              <a:rPr lang="it-IT" b="0" i="1" smtClean="0">
                                <a:latin typeface="Cambria Math" panose="02040503050406030204" pitchFamily="18" charset="0"/>
                              </a:rPr>
                              <m:t>2</m:t>
                            </m:r>
                          </m:den>
                        </m:f>
                        <m:r>
                          <a:rPr lang="it-IT" b="0" i="1" smtClean="0">
                            <a:latin typeface="Cambria Math" panose="02040503050406030204" pitchFamily="18" charset="0"/>
                          </a:rPr>
                          <m:t>  </m:t>
                        </m:r>
                        <m:r>
                          <a:rPr lang="it-IT" b="0" i="1" smtClean="0">
                            <a:latin typeface="Cambria Math" panose="02040503050406030204" pitchFamily="18" charset="0"/>
                          </a:rPr>
                          <m:t>𝐸</m:t>
                        </m:r>
                        <m:d>
                          <m:dPr>
                            <m:ctrlPr>
                              <a:rPr lang="it-IT" i="1" smtClean="0">
                                <a:latin typeface="Cambria Math" panose="02040503050406030204" pitchFamily="18" charset="0"/>
                              </a:rPr>
                            </m:ctrlPr>
                          </m:dPr>
                          <m:e>
                            <m:sSup>
                              <m:sSupPr>
                                <m:ctrlPr>
                                  <a:rPr lang="it-IT" i="1" smtClean="0">
                                    <a:latin typeface="Cambria Math" panose="02040503050406030204" pitchFamily="18" charset="0"/>
                                  </a:rPr>
                                </m:ctrlPr>
                              </m:sSupPr>
                              <m:e>
                                <m:r>
                                  <a:rPr lang="it-IT" b="0" i="1" smtClean="0">
                                    <a:latin typeface="Cambria Math" panose="02040503050406030204" pitchFamily="18" charset="0"/>
                                  </a:rPr>
                                  <m:t>𝑆</m:t>
                                </m:r>
                              </m:e>
                              <m:sup>
                                <m:r>
                                  <a:rPr lang="it-IT" b="0" i="1" smtClean="0">
                                    <a:latin typeface="Cambria Math" panose="02040503050406030204" pitchFamily="18" charset="0"/>
                                  </a:rPr>
                                  <m:t>2</m:t>
                                </m:r>
                              </m:sup>
                            </m:sSup>
                          </m:e>
                        </m:d>
                      </m:num>
                      <m:den>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𝜌</m:t>
                        </m:r>
                      </m:den>
                    </m:f>
                  </m:oMath>
                </a14:m>
                <a:r>
                  <a:rPr lang="it-IT" dirty="0"/>
                  <a:t> = 10.213139 𝑚𝑖𝑛 </a:t>
                </a:r>
              </a:p>
              <a:p>
                <a:pPr lvl="1">
                  <a:buFont typeface="Wingdings" panose="05000000000000000000" pitchFamily="2" charset="2"/>
                  <a:buChar char="v"/>
                </a:pPr>
                <a:r>
                  <a:rPr lang="it-IT" dirty="0"/>
                  <a:t>𝐸(𝑁𝑄 ) = 𝜆 · 𝐸(𝑇𝑄 ) = 1.702190174 </a:t>
                </a:r>
              </a:p>
              <a:p>
                <a:pPr lvl="1">
                  <a:buFont typeface="Wingdings" panose="05000000000000000000" pitchFamily="2" charset="2"/>
                  <a:buChar char="v"/>
                </a:pPr>
                <a:r>
                  <a:rPr lang="it-IT" dirty="0"/>
                  <a:t>𝐸(𝑇𝑆 ) = 𝐸(𝑇𝑄 ) + 𝐸(𝑆) = 14.633139 𝑚𝑖𝑛 </a:t>
                </a:r>
              </a:p>
              <a:p>
                <a:pPr lvl="1">
                  <a:buFont typeface="Wingdings" panose="05000000000000000000" pitchFamily="2" charset="2"/>
                  <a:buChar char="v"/>
                </a:pPr>
                <a:r>
                  <a:rPr lang="it-IT" dirty="0"/>
                  <a:t>𝐸(𝑁𝑆 ) = 3 · (𝐸(𝑁𝑄 ) + 𝜌) = 7.316571521</a:t>
                </a:r>
              </a:p>
              <a:p>
                <a:pPr>
                  <a:buFont typeface="Wingdings" panose="05000000000000000000" pitchFamily="2" charset="2"/>
                  <a:buChar char="v"/>
                </a:pPr>
                <a:r>
                  <a:rPr lang="it-IT" dirty="0">
                    <a:solidFill>
                      <a:schemeClr val="tx2"/>
                    </a:solidFill>
                  </a:rPr>
                  <a:t>Il sistema risulta validato una volta effettuate le prove di simulazione </a:t>
                </a:r>
                <a:r>
                  <a:rPr lang="it-IT" i="1" dirty="0">
                    <a:solidFill>
                      <a:schemeClr val="tx2"/>
                    </a:solidFill>
                  </a:rPr>
                  <a:t>infinite horizon </a:t>
                </a:r>
                <a:r>
                  <a:rPr lang="it-IT" dirty="0">
                    <a:solidFill>
                      <a:schemeClr val="tx2"/>
                    </a:solidFill>
                  </a:rPr>
                  <a:t>con la </a:t>
                </a:r>
                <a:r>
                  <a:rPr lang="it-IT" i="1" dirty="0">
                    <a:solidFill>
                      <a:schemeClr val="tx2"/>
                    </a:solidFill>
                  </a:rPr>
                  <a:t>tecnica delle batch-means</a:t>
                </a:r>
              </a:p>
            </p:txBody>
          </p:sp>
        </mc:Choice>
        <mc:Fallback xmlns="">
          <p:sp>
            <p:nvSpPr>
              <p:cNvPr id="3" name="Segnaposto contenuto 2">
                <a:extLst>
                  <a:ext uri="{FF2B5EF4-FFF2-40B4-BE49-F238E27FC236}">
                    <a16:creationId xmlns:a16="http://schemas.microsoft.com/office/drawing/2014/main" id="{E7894E7E-F031-4D44-A67E-26F88F5C1376}"/>
                  </a:ext>
                </a:extLst>
              </p:cNvPr>
              <p:cNvSpPr>
                <a:spLocks noGrp="1" noRot="1" noChangeAspect="1" noMove="1" noResize="1" noEditPoints="1" noAdjustHandles="1" noChangeArrowheads="1" noChangeShapeType="1" noTextEdit="1"/>
              </p:cNvSpPr>
              <p:nvPr>
                <p:ph idx="1"/>
              </p:nvPr>
            </p:nvSpPr>
            <p:spPr>
              <a:xfrm>
                <a:off x="677335" y="1530209"/>
                <a:ext cx="6392768" cy="4697163"/>
              </a:xfrm>
              <a:blipFill>
                <a:blip r:embed="rId2"/>
                <a:stretch>
                  <a:fillRect l="-191" t="-64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13</a:t>
            </a:fld>
            <a:endParaRPr lang="it-IT"/>
          </a:p>
        </p:txBody>
      </p:sp>
      <p:pic>
        <p:nvPicPr>
          <p:cNvPr id="7" name="Immagine 6">
            <a:extLst>
              <a:ext uri="{FF2B5EF4-FFF2-40B4-BE49-F238E27FC236}">
                <a16:creationId xmlns:a16="http://schemas.microsoft.com/office/drawing/2014/main" id="{BB5BD706-C0FE-488B-93AD-6D42529E1D66}"/>
              </a:ext>
            </a:extLst>
          </p:cNvPr>
          <p:cNvPicPr>
            <a:picLocks noChangeAspect="1"/>
          </p:cNvPicPr>
          <p:nvPr/>
        </p:nvPicPr>
        <p:blipFill rotWithShape="1">
          <a:blip r:embed="rId3">
            <a:extLst>
              <a:ext uri="{28A0092B-C50C-407E-A947-70E740481C1C}">
                <a14:useLocalDpi xmlns:a14="http://schemas.microsoft.com/office/drawing/2010/main" val="0"/>
              </a:ext>
            </a:extLst>
          </a:blip>
          <a:srcRect l="7977" r="8690" b="10449"/>
          <a:stretch/>
        </p:blipFill>
        <p:spPr>
          <a:xfrm>
            <a:off x="7637280" y="355782"/>
            <a:ext cx="3552336" cy="2863052"/>
          </a:xfrm>
          <a:prstGeom prst="rect">
            <a:avLst/>
          </a:prstGeom>
        </p:spPr>
      </p:pic>
      <p:pic>
        <p:nvPicPr>
          <p:cNvPr id="9" name="Immagine 8">
            <a:extLst>
              <a:ext uri="{FF2B5EF4-FFF2-40B4-BE49-F238E27FC236}">
                <a16:creationId xmlns:a16="http://schemas.microsoft.com/office/drawing/2014/main" id="{7E538DB9-BB0B-4105-AF0B-8A6861CA8621}"/>
              </a:ext>
            </a:extLst>
          </p:cNvPr>
          <p:cNvPicPr>
            <a:picLocks noChangeAspect="1"/>
          </p:cNvPicPr>
          <p:nvPr/>
        </p:nvPicPr>
        <p:blipFill rotWithShape="1">
          <a:blip r:embed="rId4">
            <a:extLst>
              <a:ext uri="{28A0092B-C50C-407E-A947-70E740481C1C}">
                <a14:useLocalDpi xmlns:a14="http://schemas.microsoft.com/office/drawing/2010/main" val="0"/>
              </a:ext>
            </a:extLst>
          </a:blip>
          <a:srcRect l="7515" r="8983" b="9973"/>
          <a:stretch/>
        </p:blipFill>
        <p:spPr>
          <a:xfrm>
            <a:off x="7637280" y="3218834"/>
            <a:ext cx="3552336" cy="2872461"/>
          </a:xfrm>
          <a:prstGeom prst="rect">
            <a:avLst/>
          </a:prstGeom>
        </p:spPr>
      </p:pic>
      <p:cxnSp>
        <p:nvCxnSpPr>
          <p:cNvPr id="11" name="Connettore 2 10">
            <a:extLst>
              <a:ext uri="{FF2B5EF4-FFF2-40B4-BE49-F238E27FC236}">
                <a16:creationId xmlns:a16="http://schemas.microsoft.com/office/drawing/2014/main" id="{4F8D2D8D-3F25-40BB-9924-B86EDA1ADFBF}"/>
              </a:ext>
            </a:extLst>
          </p:cNvPr>
          <p:cNvCxnSpPr/>
          <p:nvPr/>
        </p:nvCxnSpPr>
        <p:spPr>
          <a:xfrm>
            <a:off x="4939646" y="4986779"/>
            <a:ext cx="2630078"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DE1EC4AC-9C54-4FCB-8F76-55392A1299B7}"/>
              </a:ext>
            </a:extLst>
          </p:cNvPr>
          <p:cNvCxnSpPr>
            <a:cxnSpLocks/>
          </p:cNvCxnSpPr>
          <p:nvPr/>
        </p:nvCxnSpPr>
        <p:spPr>
          <a:xfrm flipV="1">
            <a:off x="4440025" y="2752629"/>
            <a:ext cx="2950589" cy="108408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13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p:txBody>
          <a:bodyPr/>
          <a:lstStyle/>
          <a:p>
            <a:r>
              <a:rPr lang="it-IT" dirty="0"/>
              <a:t>Modello Avanzato: Obiettivi dello studio</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596668" cy="4334479"/>
          </a:xfrm>
        </p:spPr>
        <p:txBody>
          <a:bodyPr>
            <a:noAutofit/>
          </a:bodyPr>
          <a:lstStyle/>
          <a:p>
            <a:r>
              <a:rPr lang="it-IT" b="0" i="0" dirty="0">
                <a:solidFill>
                  <a:schemeClr val="tx2"/>
                </a:solidFill>
                <a:effectLst/>
                <a:latin typeface="Segoe UI" panose="020B0502040204020203" pitchFamily="34" charset="0"/>
              </a:rPr>
              <a:t>Mostrare </a:t>
            </a:r>
            <a:r>
              <a:rPr lang="it-IT" b="0" i="0" u="sng" dirty="0">
                <a:solidFill>
                  <a:schemeClr val="tx2"/>
                </a:solidFill>
                <a:effectLst/>
                <a:latin typeface="Segoe UI" panose="020B0502040204020203" pitchFamily="34" charset="0"/>
              </a:rPr>
              <a:t>prestazioni globali migliori rispetto al modello classico</a:t>
            </a:r>
            <a:r>
              <a:rPr lang="it-IT" b="0" i="0" dirty="0">
                <a:solidFill>
                  <a:schemeClr val="tx2"/>
                </a:solidFill>
                <a:effectLst/>
                <a:latin typeface="Segoe UI" panose="020B0502040204020203" pitchFamily="34" charset="0"/>
              </a:rPr>
              <a:t>, con particolare interesse rivolto ai tempi d’attesa e di risposta.</a:t>
            </a:r>
          </a:p>
          <a:p>
            <a:pPr marL="0" indent="0">
              <a:buNone/>
            </a:pPr>
            <a:endParaRPr lang="it-IT" b="0" i="0" dirty="0">
              <a:solidFill>
                <a:schemeClr val="tx2"/>
              </a:solidFill>
              <a:effectLst/>
              <a:latin typeface="Segoe UI" panose="020B0502040204020203" pitchFamily="34" charset="0"/>
            </a:endParaRPr>
          </a:p>
          <a:p>
            <a:r>
              <a:rPr lang="it-IT" b="0" i="0" dirty="0">
                <a:solidFill>
                  <a:schemeClr val="tx2"/>
                </a:solidFill>
                <a:effectLst/>
                <a:latin typeface="Segoe UI" panose="020B0502040204020203" pitchFamily="34" charset="0"/>
              </a:rPr>
              <a:t>Per ogni fascia oraria presa in considerazione, </a:t>
            </a:r>
            <a:r>
              <a:rPr lang="it-IT" b="0" i="0" u="sng" dirty="0">
                <a:solidFill>
                  <a:schemeClr val="tx2"/>
                </a:solidFill>
                <a:effectLst/>
                <a:latin typeface="Segoe UI" panose="020B0502040204020203" pitchFamily="34" charset="0"/>
              </a:rPr>
              <a:t>limitare l’attesa media della maggior parte dei clienti entro il valore medio globale osservato per il caso di studio classico</a:t>
            </a:r>
            <a:r>
              <a:rPr lang="it-IT" b="0" i="0" dirty="0">
                <a:solidFill>
                  <a:schemeClr val="tx2"/>
                </a:solidFill>
                <a:effectLst/>
                <a:latin typeface="Segoe UI" panose="020B0502040204020203" pitchFamily="34" charset="0"/>
              </a:rPr>
              <a:t> e relativo alla stessa fascia oraria.</a:t>
            </a:r>
          </a:p>
          <a:p>
            <a:pPr marL="0" indent="0">
              <a:buNone/>
            </a:pPr>
            <a:endParaRPr lang="it-IT" b="0" i="0" dirty="0">
              <a:solidFill>
                <a:schemeClr val="tx2"/>
              </a:solidFill>
              <a:effectLst/>
              <a:latin typeface="Segoe UI" panose="020B0502040204020203" pitchFamily="34" charset="0"/>
            </a:endParaRPr>
          </a:p>
          <a:p>
            <a:r>
              <a:rPr lang="it-IT" b="0" i="0" dirty="0">
                <a:solidFill>
                  <a:schemeClr val="tx2"/>
                </a:solidFill>
                <a:effectLst/>
                <a:latin typeface="Segoe UI" panose="020B0502040204020203" pitchFamily="34" charset="0"/>
              </a:rPr>
              <a:t>Adottare una </a:t>
            </a:r>
            <a:r>
              <a:rPr lang="it-IT" b="0" i="0" u="sng" dirty="0">
                <a:solidFill>
                  <a:schemeClr val="tx2"/>
                </a:solidFill>
                <a:effectLst/>
                <a:latin typeface="Segoe UI" panose="020B0502040204020203" pitchFamily="34" charset="0"/>
              </a:rPr>
              <a:t>policy di scheduling fair</a:t>
            </a:r>
            <a:r>
              <a:rPr lang="it-IT" b="0" i="0" dirty="0">
                <a:solidFill>
                  <a:schemeClr val="tx2"/>
                </a:solidFill>
                <a:effectLst/>
                <a:latin typeface="Segoe UI" panose="020B0502040204020203" pitchFamily="34" charset="0"/>
              </a:rPr>
              <a:t>, che garantisca un </a:t>
            </a:r>
            <a:r>
              <a:rPr lang="it-IT" b="0" i="0" u="sng" dirty="0">
                <a:solidFill>
                  <a:schemeClr val="tx2"/>
                </a:solidFill>
                <a:effectLst/>
                <a:latin typeface="Segoe UI" panose="020B0502040204020203" pitchFamily="34" charset="0"/>
              </a:rPr>
              <a:t>attesa proporzionata alla richiesta di servizio</a:t>
            </a:r>
            <a:r>
              <a:rPr lang="it-IT" b="0" i="0" dirty="0">
                <a:solidFill>
                  <a:schemeClr val="tx2"/>
                </a:solidFill>
                <a:effectLst/>
                <a:latin typeface="Segoe UI" panose="020B0502040204020203" pitchFamily="34" charset="0"/>
              </a:rPr>
              <a:t>.</a:t>
            </a: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14</a:t>
            </a:fld>
            <a:endParaRPr lang="it-IT"/>
          </a:p>
        </p:txBody>
      </p:sp>
    </p:spTree>
    <p:extLst>
      <p:ext uri="{BB962C8B-B14F-4D97-AF65-F5344CB8AC3E}">
        <p14:creationId xmlns:p14="http://schemas.microsoft.com/office/powerpoint/2010/main" val="206141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3" y="609600"/>
            <a:ext cx="9160721" cy="1320800"/>
          </a:xfrm>
        </p:spPr>
        <p:txBody>
          <a:bodyPr/>
          <a:lstStyle/>
          <a:p>
            <a:r>
              <a:rPr lang="it-IT" dirty="0"/>
              <a:t>Modello Avanzato: Modello Concettuale (1 di 2)</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15</a:t>
            </a:fld>
            <a:endParaRPr lang="it-IT"/>
          </a:p>
        </p:txBody>
      </p:sp>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4CC252FC-6CC2-4693-AB2D-5555176EEAEE}"/>
                  </a:ext>
                </a:extLst>
              </p:cNvPr>
              <p:cNvSpPr txBox="1">
                <a:spLocks/>
              </p:cNvSpPr>
              <p:nvPr/>
            </p:nvSpPr>
            <p:spPr>
              <a:xfrm>
                <a:off x="677334" y="1603187"/>
                <a:ext cx="9160721" cy="449595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solidFill>
                      <a:schemeClr val="tx2"/>
                    </a:solidFill>
                  </a:rPr>
                  <a:t>Il Modello Avanzato viene ideato sulla base degli obiettivi che ci si è posti:</a:t>
                </a:r>
              </a:p>
              <a:p>
                <a:pPr lvl="1">
                  <a:buFont typeface="Wingdings" panose="05000000000000000000" pitchFamily="2" charset="2"/>
                  <a:buChar char="q"/>
                </a:pPr>
                <a:r>
                  <a:rPr lang="it-IT" sz="1400" b="0" i="0" dirty="0">
                    <a:solidFill>
                      <a:schemeClr val="tx2"/>
                    </a:solidFill>
                    <a:effectLst/>
                    <a:latin typeface="Segoe UI" panose="020B0502040204020203" pitchFamily="34" charset="0"/>
                  </a:rPr>
                  <a:t>prestazioni globali migliori rispetto al modello classico (scheduling astratto)</a:t>
                </a:r>
                <a:endParaRPr lang="it-IT" sz="1400" b="0" i="0" dirty="0">
                  <a:solidFill>
                    <a:schemeClr val="tx2"/>
                  </a:solidFill>
                  <a:effectLst/>
                  <a:latin typeface="Segoe UI" panose="020B0502040204020203" pitchFamily="34" charset="0"/>
                  <a:ea typeface="Cambria Math" panose="02040503050406030204" pitchFamily="18" charset="0"/>
                </a:endParaRPr>
              </a:p>
              <a:p>
                <a:pPr lvl="1">
                  <a:buFont typeface="Wingdings" panose="05000000000000000000" pitchFamily="2" charset="2"/>
                  <a:buChar char="q"/>
                </a:pPr>
                <a:r>
                  <a:rPr lang="it-IT" sz="1400" b="0" i="0" dirty="0">
                    <a:solidFill>
                      <a:schemeClr val="tx2"/>
                    </a:solidFill>
                    <a:effectLst/>
                    <a:latin typeface="Segoe UI" panose="020B0502040204020203" pitchFamily="34" charset="0"/>
                  </a:rPr>
                  <a:t>limitare l’attesa media della maggior parte dei clienti entro il valore medio globale osservato per il caso di studio classico</a:t>
                </a:r>
              </a:p>
              <a:p>
                <a:pPr lvl="1">
                  <a:buFont typeface="Wingdings" panose="05000000000000000000" pitchFamily="2" charset="2"/>
                  <a:buChar char="q"/>
                </a:pPr>
                <a:r>
                  <a:rPr lang="it-IT" sz="1400" b="0" i="0" dirty="0">
                    <a:solidFill>
                      <a:schemeClr val="tx2"/>
                    </a:solidFill>
                    <a:effectLst/>
                    <a:latin typeface="Segoe UI" panose="020B0502040204020203" pitchFamily="34" charset="0"/>
                  </a:rPr>
                  <a:t>Fairness</a:t>
                </a:r>
              </a:p>
              <a:p>
                <a:pPr marL="457200" lvl="1" indent="0" algn="ctr">
                  <a:buNone/>
                </a:pPr>
                <a14:m>
                  <m:oMathPara xmlns:m="http://schemas.openxmlformats.org/officeDocument/2006/math">
                    <m:oMathParaPr>
                      <m:jc m:val="centerGroup"/>
                    </m:oMathParaPr>
                    <m:oMath xmlns:m="http://schemas.openxmlformats.org/officeDocument/2006/math">
                      <m:r>
                        <a:rPr lang="it-IT" i="1">
                          <a:solidFill>
                            <a:schemeClr val="tx2"/>
                          </a:solidFill>
                          <a:latin typeface="Cambria Math" panose="02040503050406030204" pitchFamily="18" charset="0"/>
                          <a:ea typeface="Cambria Math" panose="02040503050406030204" pitchFamily="18" charset="0"/>
                        </a:rPr>
                        <m:t>⟹</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scheduling</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basato</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sulla</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dimensione</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della</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richiesta</m:t>
                      </m:r>
                      <m:r>
                        <m:rPr>
                          <m:nor/>
                        </m:rPr>
                        <a:rPr lang="it-IT" dirty="0">
                          <a:solidFill>
                            <a:schemeClr val="tx2"/>
                          </a:solidFill>
                          <a:latin typeface="Segoe UI" panose="020B0502040204020203" pitchFamily="34" charset="0"/>
                          <a:ea typeface="Cambria Math" panose="02040503050406030204" pitchFamily="18" charset="0"/>
                        </a:rPr>
                        <m:t> </m:t>
                      </m:r>
                    </m:oMath>
                  </m:oMathPara>
                </a14:m>
                <a:endParaRPr lang="it-IT" dirty="0">
                  <a:solidFill>
                    <a:schemeClr val="tx2"/>
                  </a:solidFill>
                  <a:latin typeface="Segoe UI" panose="020B0502040204020203" pitchFamily="34" charset="0"/>
                  <a:ea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r>
                        <a:rPr lang="it-IT" i="1">
                          <a:solidFill>
                            <a:schemeClr val="tx2"/>
                          </a:solidFill>
                          <a:latin typeface="Cambria Math" panose="02040503050406030204" pitchFamily="18" charset="0"/>
                          <a:ea typeface="Cambria Math" panose="02040503050406030204" pitchFamily="18" charset="0"/>
                        </a:rPr>
                        <m:t>⟹</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introduzione</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di</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classi</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di</m:t>
                      </m:r>
                      <m:r>
                        <m:rPr>
                          <m:nor/>
                        </m:rPr>
                        <a:rPr lang="it-IT" dirty="0">
                          <a:solidFill>
                            <a:schemeClr val="tx2"/>
                          </a:solidFill>
                          <a:latin typeface="Segoe UI" panose="020B0502040204020203" pitchFamily="34" charset="0"/>
                          <a:ea typeface="Cambria Math" panose="02040503050406030204" pitchFamily="18" charset="0"/>
                        </a:rPr>
                        <m:t> </m:t>
                      </m:r>
                      <m:r>
                        <m:rPr>
                          <m:nor/>
                        </m:rPr>
                        <a:rPr lang="it-IT" dirty="0">
                          <a:solidFill>
                            <a:schemeClr val="tx2"/>
                          </a:solidFill>
                          <a:latin typeface="Segoe UI" panose="020B0502040204020203" pitchFamily="34" charset="0"/>
                          <a:ea typeface="Cambria Math" panose="02040503050406030204" pitchFamily="18" charset="0"/>
                        </a:rPr>
                        <m:t>priorit</m:t>
                      </m:r>
                      <m:r>
                        <m:rPr>
                          <m:nor/>
                        </m:rPr>
                        <a:rPr lang="it-IT" dirty="0">
                          <a:solidFill>
                            <a:schemeClr val="tx2"/>
                          </a:solidFill>
                          <a:latin typeface="Segoe UI" panose="020B0502040204020203" pitchFamily="34" charset="0"/>
                          <a:ea typeface="Cambria Math" panose="02040503050406030204" pitchFamily="18" charset="0"/>
                        </a:rPr>
                        <m:t>à</m:t>
                      </m:r>
                    </m:oMath>
                  </m:oMathPara>
                </a14:m>
                <a:endParaRPr lang="it-IT" sz="1400" dirty="0">
                  <a:solidFill>
                    <a:schemeClr val="tx2"/>
                  </a:solidFill>
                </a:endParaRPr>
              </a:p>
              <a:p>
                <a:r>
                  <a:rPr lang="it-IT" dirty="0">
                    <a:solidFill>
                      <a:schemeClr val="tx2"/>
                    </a:solidFill>
                  </a:rPr>
                  <a:t>L’evoluzione dal modello classico è a costo zero (la topologia rimane la stessa)</a:t>
                </a:r>
              </a:p>
              <a:p>
                <a:r>
                  <a:rPr lang="it-IT" dirty="0">
                    <a:solidFill>
                      <a:schemeClr val="tx2"/>
                    </a:solidFill>
                  </a:rPr>
                  <a:t>La dimensione della richiesta di servizio è nota nel momento dell’arrivo</a:t>
                </a:r>
              </a:p>
              <a:p>
                <a:endParaRPr lang="it-IT" dirty="0">
                  <a:solidFill>
                    <a:schemeClr val="tx2"/>
                  </a:solidFill>
                </a:endParaRPr>
              </a:p>
              <a:p>
                <a:r>
                  <a:rPr lang="it-IT" dirty="0">
                    <a:solidFill>
                      <a:schemeClr val="tx2"/>
                    </a:solidFill>
                  </a:rPr>
                  <a:t>Lista degli Eventi :</a:t>
                </a:r>
              </a:p>
              <a:p>
                <a:pPr lvl="1">
                  <a:buFont typeface="Wingdings" panose="05000000000000000000" pitchFamily="2" charset="2"/>
                  <a:buChar char="q"/>
                </a:pPr>
                <a:r>
                  <a:rPr lang="it-IT" dirty="0">
                    <a:solidFill>
                      <a:schemeClr val="tx2"/>
                    </a:solidFill>
                  </a:rPr>
                  <a:t>Arrivo al sistema</a:t>
                </a:r>
              </a:p>
              <a:p>
                <a:pPr lvl="1">
                  <a:buFont typeface="Wingdings" panose="05000000000000000000" pitchFamily="2" charset="2"/>
                  <a:buChar char="q"/>
                </a:pPr>
                <a:r>
                  <a:rPr lang="it-IT" dirty="0">
                    <a:solidFill>
                      <a:schemeClr val="tx2"/>
                    </a:solidFill>
                  </a:rPr>
                  <a:t>Completamento al centro i-esimo</a:t>
                </a:r>
                <a:endParaRPr lang="it-IT" dirty="0"/>
              </a:p>
            </p:txBody>
          </p:sp>
        </mc:Choice>
        <mc:Fallback xmlns="">
          <p:sp>
            <p:nvSpPr>
              <p:cNvPr id="8" name="Segnaposto contenuto 2">
                <a:extLst>
                  <a:ext uri="{FF2B5EF4-FFF2-40B4-BE49-F238E27FC236}">
                    <a16:creationId xmlns:a16="http://schemas.microsoft.com/office/drawing/2014/main" id="{4CC252FC-6CC2-4693-AB2D-5555176EEAEE}"/>
                  </a:ext>
                </a:extLst>
              </p:cNvPr>
              <p:cNvSpPr txBox="1">
                <a:spLocks noRot="1" noChangeAspect="1" noMove="1" noResize="1" noEditPoints="1" noAdjustHandles="1" noChangeArrowheads="1" noChangeShapeType="1" noTextEdit="1"/>
              </p:cNvSpPr>
              <p:nvPr/>
            </p:nvSpPr>
            <p:spPr>
              <a:xfrm>
                <a:off x="677334" y="1603187"/>
                <a:ext cx="9160721" cy="4495954"/>
              </a:xfrm>
              <a:prstGeom prst="rect">
                <a:avLst/>
              </a:prstGeom>
              <a:blipFill>
                <a:blip r:embed="rId2"/>
                <a:stretch>
                  <a:fillRect l="-133" t="-813" b="-407"/>
                </a:stretch>
              </a:blipFill>
            </p:spPr>
            <p:txBody>
              <a:bodyPr/>
              <a:lstStyle/>
              <a:p>
                <a:r>
                  <a:rPr lang="it-IT">
                    <a:noFill/>
                  </a:rPr>
                  <a:t> </a:t>
                </a:r>
              </a:p>
            </p:txBody>
          </p:sp>
        </mc:Fallback>
      </mc:AlternateContent>
    </p:spTree>
    <p:extLst>
      <p:ext uri="{BB962C8B-B14F-4D97-AF65-F5344CB8AC3E}">
        <p14:creationId xmlns:p14="http://schemas.microsoft.com/office/powerpoint/2010/main" val="162516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3" y="609600"/>
            <a:ext cx="9465907" cy="1320800"/>
          </a:xfrm>
        </p:spPr>
        <p:txBody>
          <a:bodyPr/>
          <a:lstStyle/>
          <a:p>
            <a:r>
              <a:rPr lang="it-IT" dirty="0"/>
              <a:t>Modello Avanzato: Modello Concettuale (2 di 2)</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16</a:t>
            </a:fld>
            <a:endParaRPr lang="it-IT"/>
          </a:p>
        </p:txBody>
      </p:sp>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4CC252FC-6CC2-4693-AB2D-5555176EEAEE}"/>
                  </a:ext>
                </a:extLst>
              </p:cNvPr>
              <p:cNvSpPr txBox="1">
                <a:spLocks/>
              </p:cNvSpPr>
              <p:nvPr/>
            </p:nvSpPr>
            <p:spPr>
              <a:xfrm>
                <a:off x="677334" y="1660958"/>
                <a:ext cx="9160721" cy="43344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solidFill>
                      <a:schemeClr val="tx2"/>
                    </a:solidFill>
                  </a:rPr>
                  <a:t>Variabili di Stato (al tempo t) :</a:t>
                </a:r>
              </a:p>
              <a:p>
                <a:pPr lvl="1">
                  <a:buFont typeface="Wingdings" panose="05000000000000000000" pitchFamily="2" charset="2"/>
                  <a:buChar char="q"/>
                </a:pPr>
                <a:r>
                  <a:rPr lang="it-IT" dirty="0"/>
                  <a:t>𝐸(𝑡) = </a:t>
                </a:r>
                <a14:m>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
                              <m:sSubPr>
                                <m:ctrlPr>
                                  <a:rPr lang="it-IT" i="1">
                                    <a:latin typeface="Cambria Math" panose="02040503050406030204" pitchFamily="18" charset="0"/>
                                  </a:rPr>
                                </m:ctrlPr>
                              </m:sSubPr>
                              <m:e>
                                <m:r>
                                  <a:rPr lang="it-IT" i="1">
                                    <a:latin typeface="Cambria Math" panose="02040503050406030204" pitchFamily="18" charset="0"/>
                                  </a:rPr>
                                  <m:t>𝑁</m:t>
                                </m:r>
                              </m:e>
                              <m:sub>
                                <m:r>
                                  <a:rPr lang="it-IT" i="1">
                                    <a:latin typeface="Cambria Math" panose="02040503050406030204" pitchFamily="18" charset="0"/>
                                  </a:rPr>
                                  <m:t>𝑄𝑖</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 </m:t>
                            </m:r>
                            <m:r>
                              <m:rPr>
                                <m:nor/>
                              </m:rPr>
                              <a:rPr lang="it-IT" dirty="0"/>
                              <m:t>numero</m:t>
                            </m:r>
                            <m:r>
                              <m:rPr>
                                <m:nor/>
                              </m:rPr>
                              <a:rPr lang="it-IT" dirty="0"/>
                              <m:t> </m:t>
                            </m:r>
                            <m:r>
                              <m:rPr>
                                <m:nor/>
                              </m:rPr>
                              <a:rPr lang="it-IT" dirty="0"/>
                              <m:t>di</m:t>
                            </m:r>
                            <m:r>
                              <m:rPr>
                                <m:nor/>
                              </m:rPr>
                              <a:rPr lang="it-IT" dirty="0"/>
                              <m:t> </m:t>
                            </m:r>
                            <m:r>
                              <m:rPr>
                                <m:nor/>
                              </m:rPr>
                              <a:rPr lang="it-IT" dirty="0"/>
                              <m:t>utenti</m:t>
                            </m:r>
                            <m:r>
                              <m:rPr>
                                <m:nor/>
                              </m:rPr>
                              <a:rPr lang="it-IT" dirty="0"/>
                              <m:t> </m:t>
                            </m:r>
                            <m:r>
                              <m:rPr>
                                <m:nor/>
                              </m:rPr>
                              <a:rPr lang="it-IT" dirty="0"/>
                              <m:t>nella</m:t>
                            </m:r>
                            <m:r>
                              <m:rPr>
                                <m:nor/>
                              </m:rPr>
                              <a:rPr lang="it-IT" dirty="0"/>
                              <m:t> </m:t>
                            </m:r>
                            <m:r>
                              <m:rPr>
                                <m:nor/>
                              </m:rPr>
                              <a:rPr lang="it-IT" dirty="0"/>
                              <m:t>coda</m:t>
                            </m:r>
                            <m:r>
                              <m:rPr>
                                <m:nor/>
                              </m:rPr>
                              <a:rPr lang="it-IT" dirty="0"/>
                              <m:t> </m:t>
                            </m:r>
                            <m:r>
                              <m:rPr>
                                <m:nor/>
                              </m:rPr>
                              <a:rPr lang="it-IT" dirty="0"/>
                              <m:t>i</m:t>
                            </m:r>
                            <m:r>
                              <m:rPr>
                                <m:nor/>
                              </m:rPr>
                              <a:rPr lang="it-IT" dirty="0"/>
                              <m:t>−</m:t>
                            </m:r>
                            <m:r>
                              <m:rPr>
                                <m:nor/>
                              </m:rPr>
                              <a:rPr lang="it-IT" dirty="0"/>
                              <m:t>esima</m:t>
                            </m:r>
                            <m:r>
                              <m:rPr>
                                <m:nor/>
                              </m:rPr>
                              <a:rPr lang="it-IT" dirty="0"/>
                              <m:t> </m:t>
                            </m:r>
                            <m:r>
                              <m:rPr>
                                <m:nor/>
                              </m:rPr>
                              <a:rPr lang="it-IT" dirty="0"/>
                              <m:t>al</m:t>
                            </m:r>
                            <m:r>
                              <m:rPr>
                                <m:nor/>
                              </m:rPr>
                              <a:rPr lang="it-IT" dirty="0"/>
                              <m:t> </m:t>
                            </m:r>
                            <m:r>
                              <m:rPr>
                                <m:nor/>
                              </m:rPr>
                              <a:rPr lang="it-IT" dirty="0"/>
                              <m:t>tempo</m:t>
                            </m:r>
                            <m:r>
                              <m:rPr>
                                <m:nor/>
                              </m:rPr>
                              <a:rPr lang="it-IT" dirty="0"/>
                              <m:t> </m:t>
                            </m:r>
                            <m:r>
                              <m:rPr>
                                <m:nor/>
                              </m:rPr>
                              <a:rPr lang="it-IT" dirty="0"/>
                              <m:t>t</m:t>
                            </m:r>
                            <m:r>
                              <m:rPr>
                                <m:nor/>
                              </m:rPr>
                              <a:rPr lang="it-IT" dirty="0"/>
                              <m:t>, 1 ≤ </m:t>
                            </m:r>
                            <m:r>
                              <m:rPr>
                                <m:nor/>
                              </m:rPr>
                              <a:rPr lang="it-IT" dirty="0"/>
                              <m:t>𝑖</m:t>
                            </m:r>
                            <m:r>
                              <m:rPr>
                                <m:nor/>
                              </m:rPr>
                              <a:rPr lang="it-IT" dirty="0"/>
                              <m:t> ≤ 3</m:t>
                            </m:r>
                          </m:e>
                          <m:e>
                            <m:sSub>
                              <m:sSubPr>
                                <m:ctrlPr>
                                  <a:rPr lang="it-IT" i="1">
                                    <a:latin typeface="Cambria Math" panose="02040503050406030204" pitchFamily="18" charset="0"/>
                                  </a:rPr>
                                </m:ctrlPr>
                              </m:sSubPr>
                              <m:e>
                                <m:r>
                                  <a:rPr lang="it-IT" i="1">
                                    <a:latin typeface="Cambria Math" panose="02040503050406030204" pitchFamily="18" charset="0"/>
                                  </a:rPr>
                                  <m:t>𝑥</m:t>
                                </m:r>
                              </m:e>
                              <m:sub>
                                <m:r>
                                  <a:rPr lang="it-IT" i="1">
                                    <a:latin typeface="Cambria Math" panose="02040503050406030204" pitchFamily="18" charset="0"/>
                                  </a:rPr>
                                  <m:t>𝑖</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 </m:t>
                            </m:r>
                            <m:r>
                              <m:rPr>
                                <m:nor/>
                              </m:rPr>
                              <a:rPr lang="it-IT" dirty="0"/>
                              <m:t>stato</m:t>
                            </m:r>
                            <m:r>
                              <m:rPr>
                                <m:nor/>
                              </m:rPr>
                              <a:rPr lang="it-IT" dirty="0"/>
                              <m:t> (0/1) </m:t>
                            </m:r>
                            <m:r>
                              <m:rPr>
                                <m:nor/>
                              </m:rPr>
                              <a:rPr lang="it-IT" dirty="0"/>
                              <m:t>del</m:t>
                            </m:r>
                            <m:r>
                              <m:rPr>
                                <m:nor/>
                              </m:rPr>
                              <a:rPr lang="it-IT" dirty="0"/>
                              <m:t> </m:t>
                            </m:r>
                            <m:r>
                              <m:rPr>
                                <m:nor/>
                              </m:rPr>
                              <a:rPr lang="it-IT" dirty="0"/>
                              <m:t>server</m:t>
                            </m:r>
                            <m:r>
                              <m:rPr>
                                <m:nor/>
                              </m:rPr>
                              <a:rPr lang="it-IT" dirty="0"/>
                              <m:t> </m:t>
                            </m:r>
                            <m:r>
                              <m:rPr>
                                <m:nor/>
                              </m:rPr>
                              <a:rPr lang="it-IT" dirty="0"/>
                              <m:t>i</m:t>
                            </m:r>
                            <m:r>
                              <m:rPr>
                                <m:nor/>
                              </m:rPr>
                              <a:rPr lang="it-IT" dirty="0"/>
                              <m:t>−</m:t>
                            </m:r>
                            <m:r>
                              <m:rPr>
                                <m:nor/>
                              </m:rPr>
                              <a:rPr lang="it-IT" dirty="0"/>
                              <m:t>esimo</m:t>
                            </m:r>
                            <m:r>
                              <m:rPr>
                                <m:nor/>
                              </m:rPr>
                              <a:rPr lang="it-IT" dirty="0"/>
                              <m:t> </m:t>
                            </m:r>
                            <m:r>
                              <m:rPr>
                                <m:nor/>
                              </m:rPr>
                              <a:rPr lang="it-IT" dirty="0"/>
                              <m:t>al</m:t>
                            </m:r>
                            <m:r>
                              <m:rPr>
                                <m:nor/>
                              </m:rPr>
                              <a:rPr lang="it-IT" dirty="0"/>
                              <m:t> </m:t>
                            </m:r>
                            <m:r>
                              <m:rPr>
                                <m:nor/>
                              </m:rPr>
                              <a:rPr lang="it-IT" dirty="0"/>
                              <m:t>tempo</m:t>
                            </m:r>
                            <m:r>
                              <m:rPr>
                                <m:nor/>
                              </m:rPr>
                              <a:rPr lang="it-IT" dirty="0"/>
                              <m:t> </m:t>
                            </m:r>
                            <m:r>
                              <m:rPr>
                                <m:nor/>
                              </m:rPr>
                              <a:rPr lang="it-IT" dirty="0"/>
                              <m:t>t</m:t>
                            </m:r>
                            <m:r>
                              <m:rPr>
                                <m:nor/>
                              </m:rPr>
                              <a:rPr lang="it-IT" dirty="0"/>
                              <m:t>, 1 ≤ </m:t>
                            </m:r>
                            <m:r>
                              <m:rPr>
                                <m:nor/>
                              </m:rPr>
                              <a:rPr lang="it-IT" dirty="0"/>
                              <m:t>𝑖</m:t>
                            </m:r>
                            <m:r>
                              <m:rPr>
                                <m:nor/>
                              </m:rPr>
                              <a:rPr lang="it-IT" dirty="0"/>
                              <m:t> ≤ </m:t>
                            </m:r>
                            <m:r>
                              <m:rPr>
                                <m:nor/>
                              </m:rPr>
                              <a:rPr lang="it-IT" dirty="0"/>
                              <m:t>𝑚</m:t>
                            </m:r>
                            <m:r>
                              <m:rPr>
                                <m:nor/>
                              </m:rPr>
                              <a:rPr lang="it-IT" dirty="0"/>
                              <m:t> </m:t>
                            </m:r>
                          </m:e>
                        </m:eqArr>
                      </m:e>
                    </m:d>
                  </m:oMath>
                </a14:m>
                <a:endParaRPr lang="it-IT" dirty="0"/>
              </a:p>
              <a:p>
                <a:pPr lvl="1">
                  <a:buFont typeface="Wingdings" panose="05000000000000000000" pitchFamily="2" charset="2"/>
                  <a:buChar char="q"/>
                </a:pPr>
                <a:r>
                  <a:rPr lang="it-IT" dirty="0"/>
                  <a:t>𝑙(𝑡) = </a:t>
                </a:r>
                <a14:m>
                  <m:oMath xmlns:m="http://schemas.openxmlformats.org/officeDocument/2006/math">
                    <m:nary>
                      <m:naryPr>
                        <m:chr m:val="∑"/>
                        <m:limLoc m:val="subSup"/>
                        <m:ctrlPr>
                          <a:rPr lang="it-IT" i="1" smtClean="0">
                            <a:latin typeface="Cambria Math" panose="02040503050406030204" pitchFamily="18" charset="0"/>
                          </a:rPr>
                        </m:ctrlPr>
                      </m:naryPr>
                      <m:sub>
                        <m:r>
                          <m:rPr>
                            <m:brk m:alnAt="25"/>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3</m:t>
                        </m:r>
                      </m:sup>
                      <m:e>
                        <m:sSub>
                          <m:sSubPr>
                            <m:ctrlPr>
                              <a:rPr lang="it-IT" i="1" smtClean="0">
                                <a:latin typeface="Cambria Math" panose="02040503050406030204" pitchFamily="18" charset="0"/>
                              </a:rPr>
                            </m:ctrlPr>
                          </m:sSubPr>
                          <m:e>
                            <m:r>
                              <a:rPr lang="it-IT" b="0" i="1" smtClean="0">
                                <a:latin typeface="Cambria Math" panose="02040503050406030204" pitchFamily="18" charset="0"/>
                              </a:rPr>
                              <m:t>𝑁</m:t>
                            </m:r>
                          </m:e>
                          <m:sub>
                            <m:r>
                              <a:rPr lang="it-IT" b="0" i="1" smtClean="0">
                                <a:latin typeface="Cambria Math" panose="02040503050406030204" pitchFamily="18" charset="0"/>
                              </a:rPr>
                              <m:t>𝑄𝑖</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e>
                    </m:nary>
                    <m:r>
                      <a:rPr lang="it-IT" b="0" i="1" smtClean="0">
                        <a:latin typeface="Cambria Math" panose="02040503050406030204" pitchFamily="18" charset="0"/>
                      </a:rPr>
                      <m:t>+</m:t>
                    </m:r>
                    <m:nary>
                      <m:naryPr>
                        <m:chr m:val="∑"/>
                        <m:limLoc m:val="subSup"/>
                        <m:ctrlPr>
                          <a:rPr lang="it-IT" i="1">
                            <a:latin typeface="Cambria Math" panose="02040503050406030204" pitchFamily="18" charset="0"/>
                          </a:rPr>
                        </m:ctrlPr>
                      </m:naryPr>
                      <m:sub>
                        <m:r>
                          <m:rPr>
                            <m:brk m:alnAt="25"/>
                          </m:rPr>
                          <a:rPr lang="it-IT" i="1">
                            <a:latin typeface="Cambria Math" panose="02040503050406030204" pitchFamily="18" charset="0"/>
                          </a:rPr>
                          <m:t>𝑖</m:t>
                        </m:r>
                        <m:r>
                          <a:rPr lang="it-IT" i="1">
                            <a:latin typeface="Cambria Math" panose="02040503050406030204" pitchFamily="18" charset="0"/>
                          </a:rPr>
                          <m:t>=1</m:t>
                        </m:r>
                      </m:sub>
                      <m:sup>
                        <m:r>
                          <a:rPr lang="it-IT" b="0" i="1" smtClean="0">
                            <a:latin typeface="Cambria Math" panose="02040503050406030204" pitchFamily="18" charset="0"/>
                          </a:rPr>
                          <m:t>𝑚</m:t>
                        </m:r>
                      </m:sup>
                      <m:e>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i="1">
                                <a:latin typeface="Cambria Math" panose="02040503050406030204" pitchFamily="18" charset="0"/>
                              </a:rPr>
                              <m:t>𝑖</m:t>
                            </m:r>
                          </m:sub>
                        </m:sSub>
                        <m:d>
                          <m:dPr>
                            <m:ctrlPr>
                              <a:rPr lang="it-IT" i="1">
                                <a:latin typeface="Cambria Math" panose="02040503050406030204" pitchFamily="18" charset="0"/>
                              </a:rPr>
                            </m:ctrlPr>
                          </m:dPr>
                          <m:e>
                            <m:r>
                              <a:rPr lang="it-IT" i="1">
                                <a:latin typeface="Cambria Math" panose="02040503050406030204" pitchFamily="18" charset="0"/>
                              </a:rPr>
                              <m:t>𝑡</m:t>
                            </m:r>
                          </m:e>
                        </m:d>
                      </m:e>
                    </m:nary>
                    <m:r>
                      <a:rPr lang="it-IT" b="0" i="1" smtClean="0">
                        <a:latin typeface="Cambria Math" panose="02040503050406030204" pitchFamily="18" charset="0"/>
                      </a:rPr>
                      <m:t> </m:t>
                    </m:r>
                  </m:oMath>
                </a14:m>
                <a:r>
                  <a:rPr lang="it-IT" dirty="0"/>
                  <a:t>è il numero totale di utenti nel sistema al tempo t.</a:t>
                </a:r>
              </a:p>
            </p:txBody>
          </p:sp>
        </mc:Choice>
        <mc:Fallback xmlns="">
          <p:sp>
            <p:nvSpPr>
              <p:cNvPr id="8" name="Segnaposto contenuto 2">
                <a:extLst>
                  <a:ext uri="{FF2B5EF4-FFF2-40B4-BE49-F238E27FC236}">
                    <a16:creationId xmlns:a16="http://schemas.microsoft.com/office/drawing/2014/main" id="{4CC252FC-6CC2-4693-AB2D-5555176EEAEE}"/>
                  </a:ext>
                </a:extLst>
              </p:cNvPr>
              <p:cNvSpPr txBox="1">
                <a:spLocks noRot="1" noChangeAspect="1" noMove="1" noResize="1" noEditPoints="1" noAdjustHandles="1" noChangeArrowheads="1" noChangeShapeType="1" noTextEdit="1"/>
              </p:cNvSpPr>
              <p:nvPr/>
            </p:nvSpPr>
            <p:spPr>
              <a:xfrm>
                <a:off x="677334" y="1660958"/>
                <a:ext cx="9160721" cy="4334479"/>
              </a:xfrm>
              <a:prstGeom prst="rect">
                <a:avLst/>
              </a:prstGeom>
              <a:blipFill>
                <a:blip r:embed="rId2"/>
                <a:stretch>
                  <a:fillRect l="-133" t="-702"/>
                </a:stretch>
              </a:blipFill>
            </p:spPr>
            <p:txBody>
              <a:bodyPr/>
              <a:lstStyle/>
              <a:p>
                <a:r>
                  <a:rPr lang="it-IT">
                    <a:noFill/>
                  </a:rPr>
                  <a:t> </a:t>
                </a:r>
              </a:p>
            </p:txBody>
          </p:sp>
        </mc:Fallback>
      </mc:AlternateContent>
      <p:grpSp>
        <p:nvGrpSpPr>
          <p:cNvPr id="9" name="Gruppo 8">
            <a:extLst>
              <a:ext uri="{FF2B5EF4-FFF2-40B4-BE49-F238E27FC236}">
                <a16:creationId xmlns:a16="http://schemas.microsoft.com/office/drawing/2014/main" id="{79D653A6-E0F5-4324-B88C-6F0A19E04DBD}"/>
              </a:ext>
            </a:extLst>
          </p:cNvPr>
          <p:cNvGrpSpPr/>
          <p:nvPr/>
        </p:nvGrpSpPr>
        <p:grpSpPr>
          <a:xfrm>
            <a:off x="2353945" y="3383075"/>
            <a:ext cx="5277053" cy="2612362"/>
            <a:chOff x="244442" y="611382"/>
            <a:chExt cx="10858779" cy="5265144"/>
          </a:xfrm>
        </p:grpSpPr>
        <p:pic>
          <p:nvPicPr>
            <p:cNvPr id="10" name="Immagine 9">
              <a:extLst>
                <a:ext uri="{FF2B5EF4-FFF2-40B4-BE49-F238E27FC236}">
                  <a16:creationId xmlns:a16="http://schemas.microsoft.com/office/drawing/2014/main" id="{BFAAB55A-7236-4B6A-903E-A9A70E7A99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9928" y="3574021"/>
              <a:ext cx="332596" cy="332596"/>
            </a:xfrm>
            <a:prstGeom prst="rect">
              <a:avLst/>
            </a:prstGeom>
          </p:spPr>
        </p:pic>
        <p:pic>
          <p:nvPicPr>
            <p:cNvPr id="11" name="Immagine 10">
              <a:extLst>
                <a:ext uri="{FF2B5EF4-FFF2-40B4-BE49-F238E27FC236}">
                  <a16:creationId xmlns:a16="http://schemas.microsoft.com/office/drawing/2014/main" id="{BE15A332-5171-43AD-8020-79E77631C59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30891" y="3317932"/>
              <a:ext cx="332596" cy="332596"/>
            </a:xfrm>
            <a:prstGeom prst="rect">
              <a:avLst/>
            </a:prstGeom>
          </p:spPr>
        </p:pic>
        <p:pic>
          <p:nvPicPr>
            <p:cNvPr id="12" name="Immagine 11">
              <a:extLst>
                <a:ext uri="{FF2B5EF4-FFF2-40B4-BE49-F238E27FC236}">
                  <a16:creationId xmlns:a16="http://schemas.microsoft.com/office/drawing/2014/main" id="{2A8E3327-5E7A-4270-96BD-944FDC690B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8938" y="3330570"/>
              <a:ext cx="332596" cy="332596"/>
            </a:xfrm>
            <a:prstGeom prst="rect">
              <a:avLst/>
            </a:prstGeom>
          </p:spPr>
        </p:pic>
        <p:pic>
          <p:nvPicPr>
            <p:cNvPr id="13" name="Immagine 12">
              <a:extLst>
                <a:ext uri="{FF2B5EF4-FFF2-40B4-BE49-F238E27FC236}">
                  <a16:creationId xmlns:a16="http://schemas.microsoft.com/office/drawing/2014/main" id="{C6221B8E-F76C-4654-BA0D-88F4950E14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12200" y="3294372"/>
              <a:ext cx="332596" cy="332596"/>
            </a:xfrm>
            <a:prstGeom prst="rect">
              <a:avLst/>
            </a:prstGeom>
          </p:spPr>
        </p:pic>
        <p:pic>
          <p:nvPicPr>
            <p:cNvPr id="14" name="Immagine 13">
              <a:extLst>
                <a:ext uri="{FF2B5EF4-FFF2-40B4-BE49-F238E27FC236}">
                  <a16:creationId xmlns:a16="http://schemas.microsoft.com/office/drawing/2014/main" id="{4B353243-123B-4A20-A37B-81752A59CD3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4204313">
              <a:off x="5351250" y="4771959"/>
              <a:ext cx="332596" cy="332596"/>
            </a:xfrm>
            <a:prstGeom prst="rect">
              <a:avLst/>
            </a:prstGeom>
          </p:spPr>
        </p:pic>
        <p:pic>
          <p:nvPicPr>
            <p:cNvPr id="15" name="Immagine 14">
              <a:extLst>
                <a:ext uri="{FF2B5EF4-FFF2-40B4-BE49-F238E27FC236}">
                  <a16:creationId xmlns:a16="http://schemas.microsoft.com/office/drawing/2014/main" id="{8F75E569-F68A-417F-8DE4-FB797AF796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44041" y="3279442"/>
              <a:ext cx="332596" cy="332596"/>
            </a:xfrm>
            <a:prstGeom prst="rect">
              <a:avLst/>
            </a:prstGeom>
          </p:spPr>
        </p:pic>
        <p:pic>
          <p:nvPicPr>
            <p:cNvPr id="16" name="Immagine 15">
              <a:extLst>
                <a:ext uri="{FF2B5EF4-FFF2-40B4-BE49-F238E27FC236}">
                  <a16:creationId xmlns:a16="http://schemas.microsoft.com/office/drawing/2014/main" id="{E04F2C93-5F5C-48B5-BFAA-CA389A9E27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60151" y="4889752"/>
              <a:ext cx="332596" cy="332596"/>
            </a:xfrm>
            <a:prstGeom prst="rect">
              <a:avLst/>
            </a:prstGeom>
          </p:spPr>
        </p:pic>
        <p:pic>
          <p:nvPicPr>
            <p:cNvPr id="17" name="Immagine 16">
              <a:extLst>
                <a:ext uri="{FF2B5EF4-FFF2-40B4-BE49-F238E27FC236}">
                  <a16:creationId xmlns:a16="http://schemas.microsoft.com/office/drawing/2014/main" id="{D14ED923-FBED-472B-91C4-87A42321F4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1764" y="4868918"/>
              <a:ext cx="332596" cy="332596"/>
            </a:xfrm>
            <a:prstGeom prst="rect">
              <a:avLst/>
            </a:prstGeom>
          </p:spPr>
        </p:pic>
        <p:pic>
          <p:nvPicPr>
            <p:cNvPr id="18" name="Immagine 17">
              <a:extLst>
                <a:ext uri="{FF2B5EF4-FFF2-40B4-BE49-F238E27FC236}">
                  <a16:creationId xmlns:a16="http://schemas.microsoft.com/office/drawing/2014/main" id="{C3156A9B-2BC4-415D-8677-3C8F4DF2FF4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20083" y="5021528"/>
              <a:ext cx="332596" cy="332596"/>
            </a:xfrm>
            <a:prstGeom prst="rect">
              <a:avLst/>
            </a:prstGeom>
          </p:spPr>
        </p:pic>
        <p:pic>
          <p:nvPicPr>
            <p:cNvPr id="19" name="Immagine 18">
              <a:extLst>
                <a:ext uri="{FF2B5EF4-FFF2-40B4-BE49-F238E27FC236}">
                  <a16:creationId xmlns:a16="http://schemas.microsoft.com/office/drawing/2014/main" id="{53BF276A-A13C-490E-AE8D-456FDB742F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66599" y="5019962"/>
              <a:ext cx="332596" cy="332596"/>
            </a:xfrm>
            <a:prstGeom prst="rect">
              <a:avLst/>
            </a:prstGeom>
          </p:spPr>
        </p:pic>
        <p:pic>
          <p:nvPicPr>
            <p:cNvPr id="20" name="Immagine 19">
              <a:extLst>
                <a:ext uri="{FF2B5EF4-FFF2-40B4-BE49-F238E27FC236}">
                  <a16:creationId xmlns:a16="http://schemas.microsoft.com/office/drawing/2014/main" id="{6FD5AC5C-9C81-4A9D-8315-E1BFE15924F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837585">
              <a:off x="6516759" y="4826830"/>
              <a:ext cx="332596" cy="332596"/>
            </a:xfrm>
            <a:prstGeom prst="rect">
              <a:avLst/>
            </a:prstGeom>
          </p:spPr>
        </p:pic>
        <p:pic>
          <p:nvPicPr>
            <p:cNvPr id="21" name="Immagine 20">
              <a:extLst>
                <a:ext uri="{FF2B5EF4-FFF2-40B4-BE49-F238E27FC236}">
                  <a16:creationId xmlns:a16="http://schemas.microsoft.com/office/drawing/2014/main" id="{0D7B9D12-6B72-42F4-9416-7D2795A3FEF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30653" y="4886414"/>
              <a:ext cx="332596" cy="332596"/>
            </a:xfrm>
            <a:prstGeom prst="rect">
              <a:avLst/>
            </a:prstGeom>
          </p:spPr>
        </p:pic>
        <p:pic>
          <p:nvPicPr>
            <p:cNvPr id="22" name="Immagine 21">
              <a:extLst>
                <a:ext uri="{FF2B5EF4-FFF2-40B4-BE49-F238E27FC236}">
                  <a16:creationId xmlns:a16="http://schemas.microsoft.com/office/drawing/2014/main" id="{E509A41C-E288-427D-AB00-1F5CCD6CB25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07430" y="4819517"/>
              <a:ext cx="332596" cy="332596"/>
            </a:xfrm>
            <a:prstGeom prst="rect">
              <a:avLst/>
            </a:prstGeom>
          </p:spPr>
        </p:pic>
        <p:pic>
          <p:nvPicPr>
            <p:cNvPr id="23" name="Immagine 22">
              <a:extLst>
                <a:ext uri="{FF2B5EF4-FFF2-40B4-BE49-F238E27FC236}">
                  <a16:creationId xmlns:a16="http://schemas.microsoft.com/office/drawing/2014/main" id="{7B44CAFC-33BF-4066-A5F6-9A4A46570B0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82857" y="4874667"/>
              <a:ext cx="332596" cy="332596"/>
            </a:xfrm>
            <a:prstGeom prst="rect">
              <a:avLst/>
            </a:prstGeom>
          </p:spPr>
        </p:pic>
        <p:pic>
          <p:nvPicPr>
            <p:cNvPr id="24" name="Immagine 23">
              <a:extLst>
                <a:ext uri="{FF2B5EF4-FFF2-40B4-BE49-F238E27FC236}">
                  <a16:creationId xmlns:a16="http://schemas.microsoft.com/office/drawing/2014/main" id="{6DDA55B2-42BC-4108-A077-8B0E4CE6D7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90245" y="4874667"/>
              <a:ext cx="332596" cy="332596"/>
            </a:xfrm>
            <a:prstGeom prst="rect">
              <a:avLst/>
            </a:prstGeom>
          </p:spPr>
        </p:pic>
        <p:pic>
          <p:nvPicPr>
            <p:cNvPr id="25" name="Immagine 24">
              <a:extLst>
                <a:ext uri="{FF2B5EF4-FFF2-40B4-BE49-F238E27FC236}">
                  <a16:creationId xmlns:a16="http://schemas.microsoft.com/office/drawing/2014/main" id="{86F4988C-7F07-4BD4-9656-3B65177CDA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89572" y="1597135"/>
              <a:ext cx="332596" cy="332596"/>
            </a:xfrm>
            <a:prstGeom prst="rect">
              <a:avLst/>
            </a:prstGeom>
          </p:spPr>
        </p:pic>
        <p:pic>
          <p:nvPicPr>
            <p:cNvPr id="26" name="Immagine 25">
              <a:extLst>
                <a:ext uri="{FF2B5EF4-FFF2-40B4-BE49-F238E27FC236}">
                  <a16:creationId xmlns:a16="http://schemas.microsoft.com/office/drawing/2014/main" id="{899732C4-4371-4DC5-9511-172C31D428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88579" y="1941921"/>
              <a:ext cx="332596" cy="332596"/>
            </a:xfrm>
            <a:prstGeom prst="rect">
              <a:avLst/>
            </a:prstGeom>
          </p:spPr>
        </p:pic>
        <p:pic>
          <p:nvPicPr>
            <p:cNvPr id="27" name="Immagine 26">
              <a:extLst>
                <a:ext uri="{FF2B5EF4-FFF2-40B4-BE49-F238E27FC236}">
                  <a16:creationId xmlns:a16="http://schemas.microsoft.com/office/drawing/2014/main" id="{E93DB123-91B4-486B-AFAD-C5F933EB1C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9409" y="4905501"/>
              <a:ext cx="332596" cy="332596"/>
            </a:xfrm>
            <a:prstGeom prst="rect">
              <a:avLst/>
            </a:prstGeom>
          </p:spPr>
        </p:pic>
        <p:sp>
          <p:nvSpPr>
            <p:cNvPr id="28" name="Rettangolo con angoli arrotondati 27">
              <a:extLst>
                <a:ext uri="{FF2B5EF4-FFF2-40B4-BE49-F238E27FC236}">
                  <a16:creationId xmlns:a16="http://schemas.microsoft.com/office/drawing/2014/main" id="{67FE8698-A233-4648-B240-2E958C7B713E}"/>
                </a:ext>
              </a:extLst>
            </p:cNvPr>
            <p:cNvSpPr/>
            <p:nvPr/>
          </p:nvSpPr>
          <p:spPr>
            <a:xfrm>
              <a:off x="8942091" y="1075997"/>
              <a:ext cx="2085683" cy="331236"/>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descr="Immagine che contiene nero, bianco, scuro&#10;&#10;Descrizione generata automaticamente">
              <a:extLst>
                <a:ext uri="{FF2B5EF4-FFF2-40B4-BE49-F238E27FC236}">
                  <a16:creationId xmlns:a16="http://schemas.microsoft.com/office/drawing/2014/main" id="{7D26FC86-F91A-4908-B2AE-7DF7E069638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09486" y="611382"/>
              <a:ext cx="819052" cy="855826"/>
            </a:xfrm>
            <a:prstGeom prst="rect">
              <a:avLst/>
            </a:prstGeom>
          </p:spPr>
        </p:pic>
        <p:pic>
          <p:nvPicPr>
            <p:cNvPr id="30" name="Immagine 29">
              <a:extLst>
                <a:ext uri="{FF2B5EF4-FFF2-40B4-BE49-F238E27FC236}">
                  <a16:creationId xmlns:a16="http://schemas.microsoft.com/office/drawing/2014/main" id="{D5551BF5-50D2-405D-8AC3-E5C486C079B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55889" y="763172"/>
              <a:ext cx="332596" cy="332596"/>
            </a:xfrm>
            <a:prstGeom prst="rect">
              <a:avLst/>
            </a:prstGeom>
          </p:spPr>
        </p:pic>
        <p:pic>
          <p:nvPicPr>
            <p:cNvPr id="31" name="Immagine 30">
              <a:extLst>
                <a:ext uri="{FF2B5EF4-FFF2-40B4-BE49-F238E27FC236}">
                  <a16:creationId xmlns:a16="http://schemas.microsoft.com/office/drawing/2014/main" id="{A465354D-0D78-4FA4-9420-FE28DFD99A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6109" y="4886414"/>
              <a:ext cx="332596" cy="332596"/>
            </a:xfrm>
            <a:prstGeom prst="rect">
              <a:avLst/>
            </a:prstGeom>
          </p:spPr>
        </p:pic>
        <p:pic>
          <p:nvPicPr>
            <p:cNvPr id="32" name="Immagine 31">
              <a:extLst>
                <a:ext uri="{FF2B5EF4-FFF2-40B4-BE49-F238E27FC236}">
                  <a16:creationId xmlns:a16="http://schemas.microsoft.com/office/drawing/2014/main" id="{DEE7FBAC-9122-40E7-A346-2A72AD8EDFF7}"/>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06885" y="4788726"/>
              <a:ext cx="964765" cy="755856"/>
            </a:xfrm>
            <a:prstGeom prst="rect">
              <a:avLst/>
            </a:prstGeom>
          </p:spPr>
        </p:pic>
        <p:pic>
          <p:nvPicPr>
            <p:cNvPr id="33" name="Elemento grafico 32">
              <a:extLst>
                <a:ext uri="{FF2B5EF4-FFF2-40B4-BE49-F238E27FC236}">
                  <a16:creationId xmlns:a16="http://schemas.microsoft.com/office/drawing/2014/main" id="{7259418E-4311-4F94-AB1B-373F2FD702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4018773" y="4534971"/>
              <a:ext cx="500831" cy="1002251"/>
            </a:xfrm>
            <a:prstGeom prst="rect">
              <a:avLst/>
            </a:prstGeom>
          </p:spPr>
        </p:pic>
        <p:pic>
          <p:nvPicPr>
            <p:cNvPr id="34" name="Elemento grafico 33">
              <a:extLst>
                <a:ext uri="{FF2B5EF4-FFF2-40B4-BE49-F238E27FC236}">
                  <a16:creationId xmlns:a16="http://schemas.microsoft.com/office/drawing/2014/main" id="{07F1035B-17DC-4AA9-B7E3-EA57E5C7FD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5251348" y="2810591"/>
              <a:ext cx="500831" cy="1002251"/>
            </a:xfrm>
            <a:prstGeom prst="rect">
              <a:avLst/>
            </a:prstGeom>
          </p:spPr>
        </p:pic>
        <p:sp>
          <p:nvSpPr>
            <p:cNvPr id="35" name="Rettangolo con angoli arrotondati 34">
              <a:extLst>
                <a:ext uri="{FF2B5EF4-FFF2-40B4-BE49-F238E27FC236}">
                  <a16:creationId xmlns:a16="http://schemas.microsoft.com/office/drawing/2014/main" id="{D8FEE027-11CC-4F56-BF76-7195D9DBC0E3}"/>
                </a:ext>
              </a:extLst>
            </p:cNvPr>
            <p:cNvSpPr/>
            <p:nvPr/>
          </p:nvSpPr>
          <p:spPr>
            <a:xfrm>
              <a:off x="8942091" y="2259710"/>
              <a:ext cx="2085683" cy="331235"/>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descr="Immagine che contiene nero, bianco, scuro&#10;&#10;Descrizione generata automaticamente">
              <a:extLst>
                <a:ext uri="{FF2B5EF4-FFF2-40B4-BE49-F238E27FC236}">
                  <a16:creationId xmlns:a16="http://schemas.microsoft.com/office/drawing/2014/main" id="{850C2660-41EF-4345-9D74-E72F3505B5B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09486" y="1795096"/>
              <a:ext cx="819052" cy="855826"/>
            </a:xfrm>
            <a:prstGeom prst="rect">
              <a:avLst/>
            </a:prstGeom>
          </p:spPr>
        </p:pic>
        <p:pic>
          <p:nvPicPr>
            <p:cNvPr id="37" name="Immagine 36">
              <a:extLst>
                <a:ext uri="{FF2B5EF4-FFF2-40B4-BE49-F238E27FC236}">
                  <a16:creationId xmlns:a16="http://schemas.microsoft.com/office/drawing/2014/main" id="{FF01B385-2B75-4FCD-A692-322C5BBE859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46404" y="1947299"/>
              <a:ext cx="332596" cy="332596"/>
            </a:xfrm>
            <a:prstGeom prst="rect">
              <a:avLst/>
            </a:prstGeom>
          </p:spPr>
        </p:pic>
        <p:pic>
          <p:nvPicPr>
            <p:cNvPr id="38" name="Immagine 37">
              <a:extLst>
                <a:ext uri="{FF2B5EF4-FFF2-40B4-BE49-F238E27FC236}">
                  <a16:creationId xmlns:a16="http://schemas.microsoft.com/office/drawing/2014/main" id="{502686B2-4D88-4FE4-9A72-82F870150F23}"/>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99289" y="4793039"/>
              <a:ext cx="964765" cy="755856"/>
            </a:xfrm>
            <a:prstGeom prst="rect">
              <a:avLst/>
            </a:prstGeom>
          </p:spPr>
        </p:pic>
        <p:pic>
          <p:nvPicPr>
            <p:cNvPr id="39" name="Elemento grafico 38">
              <a:extLst>
                <a:ext uri="{FF2B5EF4-FFF2-40B4-BE49-F238E27FC236}">
                  <a16:creationId xmlns:a16="http://schemas.microsoft.com/office/drawing/2014/main" id="{285840F7-7DC5-4115-8DB3-FC75295E01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6147135" y="2787744"/>
              <a:ext cx="500831" cy="1002251"/>
            </a:xfrm>
            <a:prstGeom prst="rect">
              <a:avLst/>
            </a:prstGeom>
          </p:spPr>
        </p:pic>
        <p:sp>
          <p:nvSpPr>
            <p:cNvPr id="40" name="Rettangolo con angoli arrotondati 39">
              <a:extLst>
                <a:ext uri="{FF2B5EF4-FFF2-40B4-BE49-F238E27FC236}">
                  <a16:creationId xmlns:a16="http://schemas.microsoft.com/office/drawing/2014/main" id="{2F98CA44-97EA-4D4C-B09D-2C5388220314}"/>
                </a:ext>
              </a:extLst>
            </p:cNvPr>
            <p:cNvSpPr/>
            <p:nvPr/>
          </p:nvSpPr>
          <p:spPr>
            <a:xfrm>
              <a:off x="9017538" y="5413249"/>
              <a:ext cx="2085683" cy="331235"/>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descr="Immagine che contiene nero, bianco, scuro&#10;&#10;Descrizione generata automaticamente">
              <a:extLst>
                <a:ext uri="{FF2B5EF4-FFF2-40B4-BE49-F238E27FC236}">
                  <a16:creationId xmlns:a16="http://schemas.microsoft.com/office/drawing/2014/main" id="{80462971-85F4-4139-8FE0-C94D4EA116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84933" y="4948635"/>
              <a:ext cx="819052" cy="855826"/>
            </a:xfrm>
            <a:prstGeom prst="rect">
              <a:avLst/>
            </a:prstGeom>
          </p:spPr>
        </p:pic>
        <p:pic>
          <p:nvPicPr>
            <p:cNvPr id="42" name="Immagine 41">
              <a:extLst>
                <a:ext uri="{FF2B5EF4-FFF2-40B4-BE49-F238E27FC236}">
                  <a16:creationId xmlns:a16="http://schemas.microsoft.com/office/drawing/2014/main" id="{2A01EF92-5DA6-492B-AB21-E9206F46FE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53147" y="4900045"/>
              <a:ext cx="332596" cy="332596"/>
            </a:xfrm>
            <a:prstGeom prst="rect">
              <a:avLst/>
            </a:prstGeom>
          </p:spPr>
        </p:pic>
        <p:pic>
          <p:nvPicPr>
            <p:cNvPr id="43" name="Immagine 42">
              <a:extLst>
                <a:ext uri="{FF2B5EF4-FFF2-40B4-BE49-F238E27FC236}">
                  <a16:creationId xmlns:a16="http://schemas.microsoft.com/office/drawing/2014/main" id="{81A1AAB1-99CE-489A-A2EC-BBE0264DC04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49960" y="4904048"/>
              <a:ext cx="332596" cy="332596"/>
            </a:xfrm>
            <a:prstGeom prst="rect">
              <a:avLst/>
            </a:prstGeom>
          </p:spPr>
        </p:pic>
        <p:pic>
          <p:nvPicPr>
            <p:cNvPr id="44" name="Immagine 43">
              <a:extLst>
                <a:ext uri="{FF2B5EF4-FFF2-40B4-BE49-F238E27FC236}">
                  <a16:creationId xmlns:a16="http://schemas.microsoft.com/office/drawing/2014/main" id="{2D82BCB1-AED5-46F0-8DAA-21FFF7669C9E}"/>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309400" y="4819517"/>
              <a:ext cx="964765" cy="755856"/>
            </a:xfrm>
            <a:prstGeom prst="rect">
              <a:avLst/>
            </a:prstGeom>
          </p:spPr>
        </p:pic>
        <p:pic>
          <p:nvPicPr>
            <p:cNvPr id="45" name="Elemento grafico 44">
              <a:extLst>
                <a:ext uri="{FF2B5EF4-FFF2-40B4-BE49-F238E27FC236}">
                  <a16:creationId xmlns:a16="http://schemas.microsoft.com/office/drawing/2014/main" id="{43DAB4EF-B050-4737-859E-00E8DBDEFF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5900402" y="4505287"/>
              <a:ext cx="500831" cy="988968"/>
            </a:xfrm>
            <a:prstGeom prst="rect">
              <a:avLst/>
            </a:prstGeom>
          </p:spPr>
        </p:pic>
        <p:pic>
          <p:nvPicPr>
            <p:cNvPr id="46" name="Immagine 45">
              <a:extLst>
                <a:ext uri="{FF2B5EF4-FFF2-40B4-BE49-F238E27FC236}">
                  <a16:creationId xmlns:a16="http://schemas.microsoft.com/office/drawing/2014/main" id="{EC366DB7-ECB7-4431-9B7F-26190E05E9DC}"/>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85423" y="4794489"/>
              <a:ext cx="964765" cy="755856"/>
            </a:xfrm>
            <a:prstGeom prst="rect">
              <a:avLst/>
            </a:prstGeom>
          </p:spPr>
        </p:pic>
        <p:pic>
          <p:nvPicPr>
            <p:cNvPr id="47" name="Elemento grafico 46">
              <a:extLst>
                <a:ext uri="{FF2B5EF4-FFF2-40B4-BE49-F238E27FC236}">
                  <a16:creationId xmlns:a16="http://schemas.microsoft.com/office/drawing/2014/main" id="{61940637-1D6E-4E30-BFAA-E971E1469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4871753" y="1083020"/>
              <a:ext cx="500831" cy="1002251"/>
            </a:xfrm>
            <a:prstGeom prst="rect">
              <a:avLst/>
            </a:prstGeom>
          </p:spPr>
        </p:pic>
        <p:pic>
          <p:nvPicPr>
            <p:cNvPr id="48" name="Elemento grafico 47">
              <a:extLst>
                <a:ext uri="{FF2B5EF4-FFF2-40B4-BE49-F238E27FC236}">
                  <a16:creationId xmlns:a16="http://schemas.microsoft.com/office/drawing/2014/main" id="{2E6E9AB7-16C7-45C3-BB43-A80241ECA0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2628641" y="4492003"/>
              <a:ext cx="500831" cy="1002251"/>
            </a:xfrm>
            <a:prstGeom prst="rect">
              <a:avLst/>
            </a:prstGeom>
          </p:spPr>
        </p:pic>
        <p:pic>
          <p:nvPicPr>
            <p:cNvPr id="49" name="Immagine 48">
              <a:extLst>
                <a:ext uri="{FF2B5EF4-FFF2-40B4-BE49-F238E27FC236}">
                  <a16:creationId xmlns:a16="http://schemas.microsoft.com/office/drawing/2014/main" id="{48D3DD6A-F206-447E-BA9F-A621CAD0FB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97926" y="5118171"/>
              <a:ext cx="332596" cy="332596"/>
            </a:xfrm>
            <a:prstGeom prst="rect">
              <a:avLst/>
            </a:prstGeom>
          </p:spPr>
        </p:pic>
        <p:pic>
          <p:nvPicPr>
            <p:cNvPr id="50" name="Elemento grafico 49">
              <a:extLst>
                <a:ext uri="{FF2B5EF4-FFF2-40B4-BE49-F238E27FC236}">
                  <a16:creationId xmlns:a16="http://schemas.microsoft.com/office/drawing/2014/main" id="{4727EE66-4171-41F2-B01D-018F1BC350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244442" y="3063570"/>
              <a:ext cx="500831" cy="1002251"/>
            </a:xfrm>
            <a:prstGeom prst="rect">
              <a:avLst/>
            </a:prstGeom>
          </p:spPr>
        </p:pic>
        <p:cxnSp>
          <p:nvCxnSpPr>
            <p:cNvPr id="51" name="Connettore 2 50">
              <a:extLst>
                <a:ext uri="{FF2B5EF4-FFF2-40B4-BE49-F238E27FC236}">
                  <a16:creationId xmlns:a16="http://schemas.microsoft.com/office/drawing/2014/main" id="{2D8961F6-A3C6-41E9-81D7-775CE9BFAAEB}"/>
                </a:ext>
              </a:extLst>
            </p:cNvPr>
            <p:cNvCxnSpPr>
              <a:cxnSpLocks/>
            </p:cNvCxnSpPr>
            <p:nvPr/>
          </p:nvCxnSpPr>
          <p:spPr>
            <a:xfrm flipV="1">
              <a:off x="905211" y="1705887"/>
              <a:ext cx="3232834" cy="1849484"/>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2" name="Immagine 51">
              <a:extLst>
                <a:ext uri="{FF2B5EF4-FFF2-40B4-BE49-F238E27FC236}">
                  <a16:creationId xmlns:a16="http://schemas.microsoft.com/office/drawing/2014/main" id="{837FA412-A997-4D41-88BE-D3452CEB80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07402" y="3336785"/>
              <a:ext cx="332596" cy="332596"/>
            </a:xfrm>
            <a:prstGeom prst="rect">
              <a:avLst/>
            </a:prstGeom>
          </p:spPr>
        </p:pic>
        <p:pic>
          <p:nvPicPr>
            <p:cNvPr id="53" name="Immagine 52">
              <a:extLst>
                <a:ext uri="{FF2B5EF4-FFF2-40B4-BE49-F238E27FC236}">
                  <a16:creationId xmlns:a16="http://schemas.microsoft.com/office/drawing/2014/main" id="{13410BD6-38A8-478C-B954-17C19B5B1D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05449" y="3349423"/>
              <a:ext cx="332596" cy="332596"/>
            </a:xfrm>
            <a:prstGeom prst="rect">
              <a:avLst/>
            </a:prstGeom>
          </p:spPr>
        </p:pic>
        <p:pic>
          <p:nvPicPr>
            <p:cNvPr id="54" name="Immagine 53">
              <a:extLst>
                <a:ext uri="{FF2B5EF4-FFF2-40B4-BE49-F238E27FC236}">
                  <a16:creationId xmlns:a16="http://schemas.microsoft.com/office/drawing/2014/main" id="{42F251E3-6977-43B8-9E65-2498563FCE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88711" y="3313225"/>
              <a:ext cx="332596" cy="332596"/>
            </a:xfrm>
            <a:prstGeom prst="rect">
              <a:avLst/>
            </a:prstGeom>
          </p:spPr>
        </p:pic>
        <p:pic>
          <p:nvPicPr>
            <p:cNvPr id="55" name="Immagine 54">
              <a:extLst>
                <a:ext uri="{FF2B5EF4-FFF2-40B4-BE49-F238E27FC236}">
                  <a16:creationId xmlns:a16="http://schemas.microsoft.com/office/drawing/2014/main" id="{41F1131C-2F4B-43BF-874B-CCD44423005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20552" y="3298295"/>
              <a:ext cx="332596" cy="332596"/>
            </a:xfrm>
            <a:prstGeom prst="rect">
              <a:avLst/>
            </a:prstGeom>
          </p:spPr>
        </p:pic>
        <p:pic>
          <p:nvPicPr>
            <p:cNvPr id="56" name="Elemento grafico 55">
              <a:extLst>
                <a:ext uri="{FF2B5EF4-FFF2-40B4-BE49-F238E27FC236}">
                  <a16:creationId xmlns:a16="http://schemas.microsoft.com/office/drawing/2014/main" id="{C95B3B40-D089-4F27-99A6-16A7486B8D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3527859" y="2810590"/>
              <a:ext cx="500831" cy="1002251"/>
            </a:xfrm>
            <a:prstGeom prst="rect">
              <a:avLst/>
            </a:prstGeom>
          </p:spPr>
        </p:pic>
        <p:pic>
          <p:nvPicPr>
            <p:cNvPr id="57" name="Elemento grafico 56">
              <a:extLst>
                <a:ext uri="{FF2B5EF4-FFF2-40B4-BE49-F238E27FC236}">
                  <a16:creationId xmlns:a16="http://schemas.microsoft.com/office/drawing/2014/main" id="{7A95BEA6-069F-47AA-9110-6BA0908AA1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4423646" y="2797170"/>
              <a:ext cx="500831" cy="1002251"/>
            </a:xfrm>
            <a:prstGeom prst="rect">
              <a:avLst/>
            </a:prstGeom>
          </p:spPr>
        </p:pic>
        <p:pic>
          <p:nvPicPr>
            <p:cNvPr id="58" name="Immagine 57">
              <a:extLst>
                <a:ext uri="{FF2B5EF4-FFF2-40B4-BE49-F238E27FC236}">
                  <a16:creationId xmlns:a16="http://schemas.microsoft.com/office/drawing/2014/main" id="{867AA0E5-74E3-47EC-9EFF-25C210A63E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84937" y="1610124"/>
              <a:ext cx="332596" cy="332596"/>
            </a:xfrm>
            <a:prstGeom prst="rect">
              <a:avLst/>
            </a:prstGeom>
          </p:spPr>
        </p:pic>
        <p:pic>
          <p:nvPicPr>
            <p:cNvPr id="59" name="Elemento grafico 58">
              <a:extLst>
                <a:ext uri="{FF2B5EF4-FFF2-40B4-BE49-F238E27FC236}">
                  <a16:creationId xmlns:a16="http://schemas.microsoft.com/office/drawing/2014/main" id="{58F35BA5-6CFB-447A-92BA-ECA8668E9E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5467118" y="1096009"/>
              <a:ext cx="500831" cy="1002251"/>
            </a:xfrm>
            <a:prstGeom prst="rect">
              <a:avLst/>
            </a:prstGeom>
          </p:spPr>
        </p:pic>
        <p:pic>
          <p:nvPicPr>
            <p:cNvPr id="60" name="Immagine 59">
              <a:extLst>
                <a:ext uri="{FF2B5EF4-FFF2-40B4-BE49-F238E27FC236}">
                  <a16:creationId xmlns:a16="http://schemas.microsoft.com/office/drawing/2014/main" id="{4B9FE42B-A345-494C-8557-B30B4506D2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53440" y="1610124"/>
              <a:ext cx="332596" cy="332596"/>
            </a:xfrm>
            <a:prstGeom prst="rect">
              <a:avLst/>
            </a:prstGeom>
          </p:spPr>
        </p:pic>
        <p:pic>
          <p:nvPicPr>
            <p:cNvPr id="61" name="Elemento grafico 60">
              <a:extLst>
                <a:ext uri="{FF2B5EF4-FFF2-40B4-BE49-F238E27FC236}">
                  <a16:creationId xmlns:a16="http://schemas.microsoft.com/office/drawing/2014/main" id="{E50247FF-349D-489F-B42E-07A1A85EE8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6135621" y="1096009"/>
              <a:ext cx="500831" cy="1002251"/>
            </a:xfrm>
            <a:prstGeom prst="rect">
              <a:avLst/>
            </a:prstGeom>
          </p:spPr>
        </p:pic>
        <p:pic>
          <p:nvPicPr>
            <p:cNvPr id="62" name="Immagine 61">
              <a:extLst>
                <a:ext uri="{FF2B5EF4-FFF2-40B4-BE49-F238E27FC236}">
                  <a16:creationId xmlns:a16="http://schemas.microsoft.com/office/drawing/2014/main" id="{423451DC-96D3-4D43-AB47-011EB03A0E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66829" y="5093934"/>
              <a:ext cx="332596" cy="332596"/>
            </a:xfrm>
            <a:prstGeom prst="rect">
              <a:avLst/>
            </a:prstGeom>
          </p:spPr>
        </p:pic>
        <p:pic>
          <p:nvPicPr>
            <p:cNvPr id="63" name="Immagine 62">
              <a:extLst>
                <a:ext uri="{FF2B5EF4-FFF2-40B4-BE49-F238E27FC236}">
                  <a16:creationId xmlns:a16="http://schemas.microsoft.com/office/drawing/2014/main" id="{A12F7A03-A874-46C5-B278-DD0AA1DDE0E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06833" y="5117389"/>
              <a:ext cx="332596" cy="332596"/>
            </a:xfrm>
            <a:prstGeom prst="rect">
              <a:avLst/>
            </a:prstGeom>
          </p:spPr>
        </p:pic>
        <p:sp>
          <p:nvSpPr>
            <p:cNvPr id="64" name="Rettangolo con angoli arrotondati 63">
              <a:extLst>
                <a:ext uri="{FF2B5EF4-FFF2-40B4-BE49-F238E27FC236}">
                  <a16:creationId xmlns:a16="http://schemas.microsoft.com/office/drawing/2014/main" id="{FFF424C8-73A8-4FF0-9C2E-22750D40CC0E}"/>
                </a:ext>
              </a:extLst>
            </p:cNvPr>
            <p:cNvSpPr/>
            <p:nvPr/>
          </p:nvSpPr>
          <p:spPr>
            <a:xfrm>
              <a:off x="8915437" y="3398784"/>
              <a:ext cx="2085683" cy="331236"/>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5" name="Immagine 64" descr="Immagine che contiene nero, bianco, scuro&#10;&#10;Descrizione generata automaticamente">
              <a:extLst>
                <a:ext uri="{FF2B5EF4-FFF2-40B4-BE49-F238E27FC236}">
                  <a16:creationId xmlns:a16="http://schemas.microsoft.com/office/drawing/2014/main" id="{F5346083-AE41-4677-B13A-E821C44C56F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45161" t="57" r="-9399" b="35704"/>
            <a:stretch/>
          </p:blipFill>
          <p:spPr>
            <a:xfrm>
              <a:off x="10270691" y="2886023"/>
              <a:ext cx="567998" cy="593500"/>
            </a:xfrm>
            <a:prstGeom prst="rect">
              <a:avLst/>
            </a:prstGeom>
          </p:spPr>
        </p:pic>
        <p:sp>
          <p:nvSpPr>
            <p:cNvPr id="66" name="CasellaDiTesto 65">
              <a:extLst>
                <a:ext uri="{FF2B5EF4-FFF2-40B4-BE49-F238E27FC236}">
                  <a16:creationId xmlns:a16="http://schemas.microsoft.com/office/drawing/2014/main" id="{A4767D5C-2C92-42BC-87D1-E63824172A34}"/>
                </a:ext>
              </a:extLst>
            </p:cNvPr>
            <p:cNvSpPr txBox="1"/>
            <p:nvPr/>
          </p:nvSpPr>
          <p:spPr>
            <a:xfrm rot="5400000">
              <a:off x="9609331" y="4007002"/>
              <a:ext cx="1282669" cy="893564"/>
            </a:xfrm>
            <a:prstGeom prst="rect">
              <a:avLst/>
            </a:prstGeom>
            <a:noFill/>
          </p:spPr>
          <p:txBody>
            <a:bodyPr wrap="none" rtlCol="0">
              <a:spAutoFit/>
            </a:bodyPr>
            <a:lstStyle/>
            <a:p>
              <a:r>
                <a:rPr lang="it-IT" sz="1400" b="1" dirty="0"/>
                <a:t>. . . </a:t>
              </a:r>
            </a:p>
          </p:txBody>
        </p:sp>
        <p:cxnSp>
          <p:nvCxnSpPr>
            <p:cNvPr id="67" name="Connettore diritto 66">
              <a:extLst>
                <a:ext uri="{FF2B5EF4-FFF2-40B4-BE49-F238E27FC236}">
                  <a16:creationId xmlns:a16="http://schemas.microsoft.com/office/drawing/2014/main" id="{37294A74-B763-45D7-9CCE-EF509A0A4E1F}"/>
                </a:ext>
              </a:extLst>
            </p:cNvPr>
            <p:cNvCxnSpPr/>
            <p:nvPr/>
          </p:nvCxnSpPr>
          <p:spPr>
            <a:xfrm>
              <a:off x="7783213" y="682357"/>
              <a:ext cx="0" cy="519416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68" name="Ovale 67">
              <a:extLst>
                <a:ext uri="{FF2B5EF4-FFF2-40B4-BE49-F238E27FC236}">
                  <a16:creationId xmlns:a16="http://schemas.microsoft.com/office/drawing/2014/main" id="{0D3F2F4A-8A9F-4741-B424-F1A2F9817D40}"/>
                </a:ext>
              </a:extLst>
            </p:cNvPr>
            <p:cNvSpPr/>
            <p:nvPr/>
          </p:nvSpPr>
          <p:spPr>
            <a:xfrm>
              <a:off x="8600245" y="3466289"/>
              <a:ext cx="211558" cy="21573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DC8EEB7B-78A1-4877-B8C5-DB7FBB1D3304}"/>
                </a:ext>
              </a:extLst>
            </p:cNvPr>
            <p:cNvSpPr/>
            <p:nvPr/>
          </p:nvSpPr>
          <p:spPr>
            <a:xfrm>
              <a:off x="8598223" y="2317462"/>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A1FDF37B-8707-440E-81AD-92B3798FC140}"/>
                </a:ext>
              </a:extLst>
            </p:cNvPr>
            <p:cNvSpPr/>
            <p:nvPr/>
          </p:nvSpPr>
          <p:spPr>
            <a:xfrm>
              <a:off x="8598223" y="1133750"/>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a:extLst>
                <a:ext uri="{FF2B5EF4-FFF2-40B4-BE49-F238E27FC236}">
                  <a16:creationId xmlns:a16="http://schemas.microsoft.com/office/drawing/2014/main" id="{7D621149-0C85-4B68-8897-AD0A765DD30E}"/>
                </a:ext>
              </a:extLst>
            </p:cNvPr>
            <p:cNvSpPr/>
            <p:nvPr/>
          </p:nvSpPr>
          <p:spPr>
            <a:xfrm>
              <a:off x="8610073" y="5467508"/>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2" name="Connettore 2 71">
              <a:extLst>
                <a:ext uri="{FF2B5EF4-FFF2-40B4-BE49-F238E27FC236}">
                  <a16:creationId xmlns:a16="http://schemas.microsoft.com/office/drawing/2014/main" id="{265CA317-675A-4E4E-B90C-1E2A230A4049}"/>
                </a:ext>
              </a:extLst>
            </p:cNvPr>
            <p:cNvCxnSpPr>
              <a:cxnSpLocks/>
            </p:cNvCxnSpPr>
            <p:nvPr/>
          </p:nvCxnSpPr>
          <p:spPr>
            <a:xfrm>
              <a:off x="6800706" y="1683430"/>
              <a:ext cx="1673079" cy="1796093"/>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389425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9737112" cy="1320800"/>
          </a:xfrm>
        </p:spPr>
        <p:txBody>
          <a:bodyPr/>
          <a:lstStyle/>
          <a:p>
            <a:r>
              <a:rPr lang="it-IT" dirty="0"/>
              <a:t>Modello Avanzato: Modello delle Specifiche (1 di 2)</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17</a:t>
            </a:fld>
            <a:endParaRPr lang="it-IT"/>
          </a:p>
        </p:txBody>
      </p:sp>
      <p:grpSp>
        <p:nvGrpSpPr>
          <p:cNvPr id="6" name="Gruppo 5">
            <a:extLst>
              <a:ext uri="{FF2B5EF4-FFF2-40B4-BE49-F238E27FC236}">
                <a16:creationId xmlns:a16="http://schemas.microsoft.com/office/drawing/2014/main" id="{783D7208-9602-401F-B16D-A0E20EA215DA}"/>
              </a:ext>
            </a:extLst>
          </p:cNvPr>
          <p:cNvGrpSpPr/>
          <p:nvPr/>
        </p:nvGrpSpPr>
        <p:grpSpPr>
          <a:xfrm>
            <a:off x="150842" y="1814353"/>
            <a:ext cx="5355632" cy="2689984"/>
            <a:chOff x="244442" y="611382"/>
            <a:chExt cx="10858779" cy="5265144"/>
          </a:xfrm>
        </p:grpSpPr>
        <p:pic>
          <p:nvPicPr>
            <p:cNvPr id="7" name="Immagine 6">
              <a:extLst>
                <a:ext uri="{FF2B5EF4-FFF2-40B4-BE49-F238E27FC236}">
                  <a16:creationId xmlns:a16="http://schemas.microsoft.com/office/drawing/2014/main" id="{54E0ECFD-9AEF-4D2D-870A-98042AAD93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9928" y="3574021"/>
              <a:ext cx="332596" cy="332596"/>
            </a:xfrm>
            <a:prstGeom prst="rect">
              <a:avLst/>
            </a:prstGeom>
          </p:spPr>
        </p:pic>
        <p:pic>
          <p:nvPicPr>
            <p:cNvPr id="9" name="Immagine 8">
              <a:extLst>
                <a:ext uri="{FF2B5EF4-FFF2-40B4-BE49-F238E27FC236}">
                  <a16:creationId xmlns:a16="http://schemas.microsoft.com/office/drawing/2014/main" id="{AB7E4688-F539-4C95-9A61-E1921F62E3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0891" y="3317932"/>
              <a:ext cx="332596" cy="332596"/>
            </a:xfrm>
            <a:prstGeom prst="rect">
              <a:avLst/>
            </a:prstGeom>
          </p:spPr>
        </p:pic>
        <p:pic>
          <p:nvPicPr>
            <p:cNvPr id="10" name="Immagine 9">
              <a:extLst>
                <a:ext uri="{FF2B5EF4-FFF2-40B4-BE49-F238E27FC236}">
                  <a16:creationId xmlns:a16="http://schemas.microsoft.com/office/drawing/2014/main" id="{05879B97-86CA-4807-95F1-C3EAD896C0A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28938" y="3330570"/>
              <a:ext cx="332596" cy="332596"/>
            </a:xfrm>
            <a:prstGeom prst="rect">
              <a:avLst/>
            </a:prstGeom>
          </p:spPr>
        </p:pic>
        <p:pic>
          <p:nvPicPr>
            <p:cNvPr id="11" name="Immagine 10">
              <a:extLst>
                <a:ext uri="{FF2B5EF4-FFF2-40B4-BE49-F238E27FC236}">
                  <a16:creationId xmlns:a16="http://schemas.microsoft.com/office/drawing/2014/main" id="{3A51480A-B14F-4761-A36C-BDAC8111E7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12200" y="3294372"/>
              <a:ext cx="332596" cy="332596"/>
            </a:xfrm>
            <a:prstGeom prst="rect">
              <a:avLst/>
            </a:prstGeom>
          </p:spPr>
        </p:pic>
        <p:pic>
          <p:nvPicPr>
            <p:cNvPr id="12" name="Immagine 11">
              <a:extLst>
                <a:ext uri="{FF2B5EF4-FFF2-40B4-BE49-F238E27FC236}">
                  <a16:creationId xmlns:a16="http://schemas.microsoft.com/office/drawing/2014/main" id="{D832F77D-4698-4749-BA16-3F1470B25C0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4204313">
              <a:off x="5351250" y="4771959"/>
              <a:ext cx="332596" cy="332596"/>
            </a:xfrm>
            <a:prstGeom prst="rect">
              <a:avLst/>
            </a:prstGeom>
          </p:spPr>
        </p:pic>
        <p:pic>
          <p:nvPicPr>
            <p:cNvPr id="13" name="Immagine 12">
              <a:extLst>
                <a:ext uri="{FF2B5EF4-FFF2-40B4-BE49-F238E27FC236}">
                  <a16:creationId xmlns:a16="http://schemas.microsoft.com/office/drawing/2014/main" id="{5F514140-7AB5-454C-9ACA-0FF5FB810B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4041" y="3279442"/>
              <a:ext cx="332596" cy="332596"/>
            </a:xfrm>
            <a:prstGeom prst="rect">
              <a:avLst/>
            </a:prstGeom>
          </p:spPr>
        </p:pic>
        <p:pic>
          <p:nvPicPr>
            <p:cNvPr id="14" name="Immagine 13">
              <a:extLst>
                <a:ext uri="{FF2B5EF4-FFF2-40B4-BE49-F238E27FC236}">
                  <a16:creationId xmlns:a16="http://schemas.microsoft.com/office/drawing/2014/main" id="{D5886DAB-8EE5-4C65-B3A5-ABEEA74068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60151" y="4889752"/>
              <a:ext cx="332596" cy="332596"/>
            </a:xfrm>
            <a:prstGeom prst="rect">
              <a:avLst/>
            </a:prstGeom>
          </p:spPr>
        </p:pic>
        <p:pic>
          <p:nvPicPr>
            <p:cNvPr id="15" name="Immagine 14">
              <a:extLst>
                <a:ext uri="{FF2B5EF4-FFF2-40B4-BE49-F238E27FC236}">
                  <a16:creationId xmlns:a16="http://schemas.microsoft.com/office/drawing/2014/main" id="{2BE726E8-1B25-4E6A-922A-14682E7D83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01764" y="4868918"/>
              <a:ext cx="332596" cy="332596"/>
            </a:xfrm>
            <a:prstGeom prst="rect">
              <a:avLst/>
            </a:prstGeom>
          </p:spPr>
        </p:pic>
        <p:pic>
          <p:nvPicPr>
            <p:cNvPr id="16" name="Immagine 15">
              <a:extLst>
                <a:ext uri="{FF2B5EF4-FFF2-40B4-BE49-F238E27FC236}">
                  <a16:creationId xmlns:a16="http://schemas.microsoft.com/office/drawing/2014/main" id="{453A9F38-525C-4704-A2D5-40AE21D812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20083" y="5021528"/>
              <a:ext cx="332596" cy="332596"/>
            </a:xfrm>
            <a:prstGeom prst="rect">
              <a:avLst/>
            </a:prstGeom>
          </p:spPr>
        </p:pic>
        <p:pic>
          <p:nvPicPr>
            <p:cNvPr id="17" name="Immagine 16">
              <a:extLst>
                <a:ext uri="{FF2B5EF4-FFF2-40B4-BE49-F238E27FC236}">
                  <a16:creationId xmlns:a16="http://schemas.microsoft.com/office/drawing/2014/main" id="{6313F42E-B359-49A9-BC18-64309E9F57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6599" y="5019962"/>
              <a:ext cx="332596" cy="332596"/>
            </a:xfrm>
            <a:prstGeom prst="rect">
              <a:avLst/>
            </a:prstGeom>
          </p:spPr>
        </p:pic>
        <p:pic>
          <p:nvPicPr>
            <p:cNvPr id="18" name="Immagine 17">
              <a:extLst>
                <a:ext uri="{FF2B5EF4-FFF2-40B4-BE49-F238E27FC236}">
                  <a16:creationId xmlns:a16="http://schemas.microsoft.com/office/drawing/2014/main" id="{9003AD66-E61A-43C8-946E-66E25146C4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837585">
              <a:off x="6516759" y="4826830"/>
              <a:ext cx="332596" cy="332596"/>
            </a:xfrm>
            <a:prstGeom prst="rect">
              <a:avLst/>
            </a:prstGeom>
          </p:spPr>
        </p:pic>
        <p:pic>
          <p:nvPicPr>
            <p:cNvPr id="19" name="Immagine 18">
              <a:extLst>
                <a:ext uri="{FF2B5EF4-FFF2-40B4-BE49-F238E27FC236}">
                  <a16:creationId xmlns:a16="http://schemas.microsoft.com/office/drawing/2014/main" id="{1C7034A6-194E-4FDE-9B31-83C6A15C60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30653" y="4886414"/>
              <a:ext cx="332596" cy="332596"/>
            </a:xfrm>
            <a:prstGeom prst="rect">
              <a:avLst/>
            </a:prstGeom>
          </p:spPr>
        </p:pic>
        <p:pic>
          <p:nvPicPr>
            <p:cNvPr id="20" name="Immagine 19">
              <a:extLst>
                <a:ext uri="{FF2B5EF4-FFF2-40B4-BE49-F238E27FC236}">
                  <a16:creationId xmlns:a16="http://schemas.microsoft.com/office/drawing/2014/main" id="{1965B7F8-CE8F-4FAB-A9BF-A193753267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07430" y="4819517"/>
              <a:ext cx="332596" cy="332596"/>
            </a:xfrm>
            <a:prstGeom prst="rect">
              <a:avLst/>
            </a:prstGeom>
          </p:spPr>
        </p:pic>
        <p:pic>
          <p:nvPicPr>
            <p:cNvPr id="21" name="Immagine 20">
              <a:extLst>
                <a:ext uri="{FF2B5EF4-FFF2-40B4-BE49-F238E27FC236}">
                  <a16:creationId xmlns:a16="http://schemas.microsoft.com/office/drawing/2014/main" id="{01CFD14A-9E20-48B0-849A-B77C89AAC6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82857" y="4874667"/>
              <a:ext cx="332596" cy="332596"/>
            </a:xfrm>
            <a:prstGeom prst="rect">
              <a:avLst/>
            </a:prstGeom>
          </p:spPr>
        </p:pic>
        <p:pic>
          <p:nvPicPr>
            <p:cNvPr id="22" name="Immagine 21">
              <a:extLst>
                <a:ext uri="{FF2B5EF4-FFF2-40B4-BE49-F238E27FC236}">
                  <a16:creationId xmlns:a16="http://schemas.microsoft.com/office/drawing/2014/main" id="{7076521C-A739-4007-96C5-0E0AE27A1E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90245" y="4874667"/>
              <a:ext cx="332596" cy="332596"/>
            </a:xfrm>
            <a:prstGeom prst="rect">
              <a:avLst/>
            </a:prstGeom>
          </p:spPr>
        </p:pic>
        <p:pic>
          <p:nvPicPr>
            <p:cNvPr id="23" name="Immagine 22">
              <a:extLst>
                <a:ext uri="{FF2B5EF4-FFF2-40B4-BE49-F238E27FC236}">
                  <a16:creationId xmlns:a16="http://schemas.microsoft.com/office/drawing/2014/main" id="{A9D7D3B9-46EF-4A2C-8B47-1D708679A7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9572" y="1597135"/>
              <a:ext cx="332596" cy="332596"/>
            </a:xfrm>
            <a:prstGeom prst="rect">
              <a:avLst/>
            </a:prstGeom>
          </p:spPr>
        </p:pic>
        <p:pic>
          <p:nvPicPr>
            <p:cNvPr id="24" name="Immagine 23">
              <a:extLst>
                <a:ext uri="{FF2B5EF4-FFF2-40B4-BE49-F238E27FC236}">
                  <a16:creationId xmlns:a16="http://schemas.microsoft.com/office/drawing/2014/main" id="{EBFC9FDF-C16D-4C64-BA70-9508E5DDDE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88579" y="1941921"/>
              <a:ext cx="332596" cy="332596"/>
            </a:xfrm>
            <a:prstGeom prst="rect">
              <a:avLst/>
            </a:prstGeom>
          </p:spPr>
        </p:pic>
        <p:pic>
          <p:nvPicPr>
            <p:cNvPr id="25" name="Immagine 24">
              <a:extLst>
                <a:ext uri="{FF2B5EF4-FFF2-40B4-BE49-F238E27FC236}">
                  <a16:creationId xmlns:a16="http://schemas.microsoft.com/office/drawing/2014/main" id="{8670C3E6-FDFB-4EE8-82CB-A8358064D16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59409" y="4905501"/>
              <a:ext cx="332596" cy="332596"/>
            </a:xfrm>
            <a:prstGeom prst="rect">
              <a:avLst/>
            </a:prstGeom>
          </p:spPr>
        </p:pic>
        <p:sp>
          <p:nvSpPr>
            <p:cNvPr id="26" name="Rettangolo con angoli arrotondati 25">
              <a:extLst>
                <a:ext uri="{FF2B5EF4-FFF2-40B4-BE49-F238E27FC236}">
                  <a16:creationId xmlns:a16="http://schemas.microsoft.com/office/drawing/2014/main" id="{423A3F47-0C73-4DFD-8862-3010BD0B5970}"/>
                </a:ext>
              </a:extLst>
            </p:cNvPr>
            <p:cNvSpPr/>
            <p:nvPr/>
          </p:nvSpPr>
          <p:spPr>
            <a:xfrm>
              <a:off x="8942091" y="1075997"/>
              <a:ext cx="2085683" cy="331236"/>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descr="Immagine che contiene nero, bianco, scuro&#10;&#10;Descrizione generata automaticamente">
              <a:extLst>
                <a:ext uri="{FF2B5EF4-FFF2-40B4-BE49-F238E27FC236}">
                  <a16:creationId xmlns:a16="http://schemas.microsoft.com/office/drawing/2014/main" id="{4928FCB5-F371-4676-890D-9DD5B25F13C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09486" y="611382"/>
              <a:ext cx="819052" cy="855826"/>
            </a:xfrm>
            <a:prstGeom prst="rect">
              <a:avLst/>
            </a:prstGeom>
          </p:spPr>
        </p:pic>
        <p:pic>
          <p:nvPicPr>
            <p:cNvPr id="28" name="Immagine 27">
              <a:extLst>
                <a:ext uri="{FF2B5EF4-FFF2-40B4-BE49-F238E27FC236}">
                  <a16:creationId xmlns:a16="http://schemas.microsoft.com/office/drawing/2014/main" id="{D18F0AAE-E0CA-4A5B-ADD6-D10FC489D2E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55889" y="763172"/>
              <a:ext cx="332596" cy="332596"/>
            </a:xfrm>
            <a:prstGeom prst="rect">
              <a:avLst/>
            </a:prstGeom>
          </p:spPr>
        </p:pic>
        <p:pic>
          <p:nvPicPr>
            <p:cNvPr id="29" name="Immagine 28">
              <a:extLst>
                <a:ext uri="{FF2B5EF4-FFF2-40B4-BE49-F238E27FC236}">
                  <a16:creationId xmlns:a16="http://schemas.microsoft.com/office/drawing/2014/main" id="{D2AEBA48-C341-4FE9-8FF9-9854AA27CA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36109" y="4886414"/>
              <a:ext cx="332596" cy="332596"/>
            </a:xfrm>
            <a:prstGeom prst="rect">
              <a:avLst/>
            </a:prstGeom>
          </p:spPr>
        </p:pic>
        <p:pic>
          <p:nvPicPr>
            <p:cNvPr id="30" name="Immagine 29">
              <a:extLst>
                <a:ext uri="{FF2B5EF4-FFF2-40B4-BE49-F238E27FC236}">
                  <a16:creationId xmlns:a16="http://schemas.microsoft.com/office/drawing/2014/main" id="{33CF76EC-0515-4D15-86E1-1E00FDA58F25}"/>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6885" y="4788726"/>
              <a:ext cx="964765" cy="755856"/>
            </a:xfrm>
            <a:prstGeom prst="rect">
              <a:avLst/>
            </a:prstGeom>
          </p:spPr>
        </p:pic>
        <p:pic>
          <p:nvPicPr>
            <p:cNvPr id="31" name="Elemento grafico 30">
              <a:extLst>
                <a:ext uri="{FF2B5EF4-FFF2-40B4-BE49-F238E27FC236}">
                  <a16:creationId xmlns:a16="http://schemas.microsoft.com/office/drawing/2014/main" id="{CF3C18EC-9C82-4AA2-B1B2-67C247863C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018773" y="4534971"/>
              <a:ext cx="500831" cy="1002251"/>
            </a:xfrm>
            <a:prstGeom prst="rect">
              <a:avLst/>
            </a:prstGeom>
          </p:spPr>
        </p:pic>
        <p:pic>
          <p:nvPicPr>
            <p:cNvPr id="32" name="Elemento grafico 31">
              <a:extLst>
                <a:ext uri="{FF2B5EF4-FFF2-40B4-BE49-F238E27FC236}">
                  <a16:creationId xmlns:a16="http://schemas.microsoft.com/office/drawing/2014/main" id="{191DA6E2-2226-4C27-B27A-0683FC4514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5251348" y="2810591"/>
              <a:ext cx="500831" cy="1002251"/>
            </a:xfrm>
            <a:prstGeom prst="rect">
              <a:avLst/>
            </a:prstGeom>
          </p:spPr>
        </p:pic>
        <p:sp>
          <p:nvSpPr>
            <p:cNvPr id="33" name="Rettangolo con angoli arrotondati 32">
              <a:extLst>
                <a:ext uri="{FF2B5EF4-FFF2-40B4-BE49-F238E27FC236}">
                  <a16:creationId xmlns:a16="http://schemas.microsoft.com/office/drawing/2014/main" id="{25C68CF6-0063-4EF7-89D8-D9BAB674B7AE}"/>
                </a:ext>
              </a:extLst>
            </p:cNvPr>
            <p:cNvSpPr/>
            <p:nvPr/>
          </p:nvSpPr>
          <p:spPr>
            <a:xfrm>
              <a:off x="8942091" y="2259710"/>
              <a:ext cx="2085683" cy="331235"/>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descr="Immagine che contiene nero, bianco, scuro&#10;&#10;Descrizione generata automaticamente">
              <a:extLst>
                <a:ext uri="{FF2B5EF4-FFF2-40B4-BE49-F238E27FC236}">
                  <a16:creationId xmlns:a16="http://schemas.microsoft.com/office/drawing/2014/main" id="{CD3799C6-4165-49C0-AB1C-18F0D7DD82B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09486" y="1795096"/>
              <a:ext cx="819052" cy="855826"/>
            </a:xfrm>
            <a:prstGeom prst="rect">
              <a:avLst/>
            </a:prstGeom>
          </p:spPr>
        </p:pic>
        <p:pic>
          <p:nvPicPr>
            <p:cNvPr id="35" name="Immagine 34">
              <a:extLst>
                <a:ext uri="{FF2B5EF4-FFF2-40B4-BE49-F238E27FC236}">
                  <a16:creationId xmlns:a16="http://schemas.microsoft.com/office/drawing/2014/main" id="{C4E18F8D-C0E2-4E11-BB38-B52832A680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46404" y="1947299"/>
              <a:ext cx="332596" cy="332596"/>
            </a:xfrm>
            <a:prstGeom prst="rect">
              <a:avLst/>
            </a:prstGeom>
          </p:spPr>
        </p:pic>
        <p:pic>
          <p:nvPicPr>
            <p:cNvPr id="36" name="Immagine 35">
              <a:extLst>
                <a:ext uri="{FF2B5EF4-FFF2-40B4-BE49-F238E27FC236}">
                  <a16:creationId xmlns:a16="http://schemas.microsoft.com/office/drawing/2014/main" id="{411936A5-83EB-48B4-AAB1-6C7A2B29E547}"/>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999289" y="4793039"/>
              <a:ext cx="964765" cy="755856"/>
            </a:xfrm>
            <a:prstGeom prst="rect">
              <a:avLst/>
            </a:prstGeom>
          </p:spPr>
        </p:pic>
        <p:pic>
          <p:nvPicPr>
            <p:cNvPr id="37" name="Elemento grafico 36">
              <a:extLst>
                <a:ext uri="{FF2B5EF4-FFF2-40B4-BE49-F238E27FC236}">
                  <a16:creationId xmlns:a16="http://schemas.microsoft.com/office/drawing/2014/main" id="{FD3CEEBC-0AF0-4974-8035-35D3F61F1B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6147135" y="2787744"/>
              <a:ext cx="500831" cy="1002251"/>
            </a:xfrm>
            <a:prstGeom prst="rect">
              <a:avLst/>
            </a:prstGeom>
          </p:spPr>
        </p:pic>
        <p:sp>
          <p:nvSpPr>
            <p:cNvPr id="38" name="Rettangolo con angoli arrotondati 37">
              <a:extLst>
                <a:ext uri="{FF2B5EF4-FFF2-40B4-BE49-F238E27FC236}">
                  <a16:creationId xmlns:a16="http://schemas.microsoft.com/office/drawing/2014/main" id="{B8FB0EA0-7198-49DF-8A65-B6CB1332647D}"/>
                </a:ext>
              </a:extLst>
            </p:cNvPr>
            <p:cNvSpPr/>
            <p:nvPr/>
          </p:nvSpPr>
          <p:spPr>
            <a:xfrm>
              <a:off x="9017538" y="5413249"/>
              <a:ext cx="2085683" cy="331235"/>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descr="Immagine che contiene nero, bianco, scuro&#10;&#10;Descrizione generata automaticamente">
              <a:extLst>
                <a:ext uri="{FF2B5EF4-FFF2-40B4-BE49-F238E27FC236}">
                  <a16:creationId xmlns:a16="http://schemas.microsoft.com/office/drawing/2014/main" id="{6CD5006B-3427-4AB4-8C72-94E995CB9B0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84933" y="4948635"/>
              <a:ext cx="819052" cy="855826"/>
            </a:xfrm>
            <a:prstGeom prst="rect">
              <a:avLst/>
            </a:prstGeom>
          </p:spPr>
        </p:pic>
        <p:pic>
          <p:nvPicPr>
            <p:cNvPr id="40" name="Immagine 39">
              <a:extLst>
                <a:ext uri="{FF2B5EF4-FFF2-40B4-BE49-F238E27FC236}">
                  <a16:creationId xmlns:a16="http://schemas.microsoft.com/office/drawing/2014/main" id="{A5871F4B-A42C-4DA3-B7A8-F5BC7407EF0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53147" y="4900045"/>
              <a:ext cx="332596" cy="332596"/>
            </a:xfrm>
            <a:prstGeom prst="rect">
              <a:avLst/>
            </a:prstGeom>
          </p:spPr>
        </p:pic>
        <p:pic>
          <p:nvPicPr>
            <p:cNvPr id="41" name="Immagine 40">
              <a:extLst>
                <a:ext uri="{FF2B5EF4-FFF2-40B4-BE49-F238E27FC236}">
                  <a16:creationId xmlns:a16="http://schemas.microsoft.com/office/drawing/2014/main" id="{55ACE877-A181-48C2-8579-78F185424BC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49960" y="4904048"/>
              <a:ext cx="332596" cy="332596"/>
            </a:xfrm>
            <a:prstGeom prst="rect">
              <a:avLst/>
            </a:prstGeom>
          </p:spPr>
        </p:pic>
        <p:pic>
          <p:nvPicPr>
            <p:cNvPr id="42" name="Immagine 41">
              <a:extLst>
                <a:ext uri="{FF2B5EF4-FFF2-40B4-BE49-F238E27FC236}">
                  <a16:creationId xmlns:a16="http://schemas.microsoft.com/office/drawing/2014/main" id="{38BA7EEC-51B4-4D3B-B9CD-4CDE43315E6F}"/>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09400" y="4819517"/>
              <a:ext cx="964765" cy="755856"/>
            </a:xfrm>
            <a:prstGeom prst="rect">
              <a:avLst/>
            </a:prstGeom>
          </p:spPr>
        </p:pic>
        <p:pic>
          <p:nvPicPr>
            <p:cNvPr id="43" name="Elemento grafico 42">
              <a:extLst>
                <a:ext uri="{FF2B5EF4-FFF2-40B4-BE49-F238E27FC236}">
                  <a16:creationId xmlns:a16="http://schemas.microsoft.com/office/drawing/2014/main" id="{97C6BF5B-3404-40F7-87CB-50F446875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5900402" y="4505287"/>
              <a:ext cx="500831" cy="988968"/>
            </a:xfrm>
            <a:prstGeom prst="rect">
              <a:avLst/>
            </a:prstGeom>
          </p:spPr>
        </p:pic>
        <p:pic>
          <p:nvPicPr>
            <p:cNvPr id="44" name="Immagine 43">
              <a:extLst>
                <a:ext uri="{FF2B5EF4-FFF2-40B4-BE49-F238E27FC236}">
                  <a16:creationId xmlns:a16="http://schemas.microsoft.com/office/drawing/2014/main" id="{0CBB650B-431B-4411-ADD8-22BED555DA31}"/>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85423" y="4794489"/>
              <a:ext cx="964765" cy="755856"/>
            </a:xfrm>
            <a:prstGeom prst="rect">
              <a:avLst/>
            </a:prstGeom>
          </p:spPr>
        </p:pic>
        <p:pic>
          <p:nvPicPr>
            <p:cNvPr id="45" name="Elemento grafico 44">
              <a:extLst>
                <a:ext uri="{FF2B5EF4-FFF2-40B4-BE49-F238E27FC236}">
                  <a16:creationId xmlns:a16="http://schemas.microsoft.com/office/drawing/2014/main" id="{E12E05B1-C588-4827-BF99-7A686D357E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871753" y="1083020"/>
              <a:ext cx="500831" cy="1002251"/>
            </a:xfrm>
            <a:prstGeom prst="rect">
              <a:avLst/>
            </a:prstGeom>
          </p:spPr>
        </p:pic>
        <p:pic>
          <p:nvPicPr>
            <p:cNvPr id="46" name="Elemento grafico 45">
              <a:extLst>
                <a:ext uri="{FF2B5EF4-FFF2-40B4-BE49-F238E27FC236}">
                  <a16:creationId xmlns:a16="http://schemas.microsoft.com/office/drawing/2014/main" id="{4A0C7B32-430C-4762-B993-D46AC60BAA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2628641" y="4492003"/>
              <a:ext cx="500831" cy="1002251"/>
            </a:xfrm>
            <a:prstGeom prst="rect">
              <a:avLst/>
            </a:prstGeom>
          </p:spPr>
        </p:pic>
        <p:pic>
          <p:nvPicPr>
            <p:cNvPr id="47" name="Immagine 46">
              <a:extLst>
                <a:ext uri="{FF2B5EF4-FFF2-40B4-BE49-F238E27FC236}">
                  <a16:creationId xmlns:a16="http://schemas.microsoft.com/office/drawing/2014/main" id="{8C418A4E-28D4-402A-8938-EDF0BBEFCDD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97926" y="5118171"/>
              <a:ext cx="332596" cy="332596"/>
            </a:xfrm>
            <a:prstGeom prst="rect">
              <a:avLst/>
            </a:prstGeom>
          </p:spPr>
        </p:pic>
        <p:pic>
          <p:nvPicPr>
            <p:cNvPr id="48" name="Elemento grafico 47">
              <a:extLst>
                <a:ext uri="{FF2B5EF4-FFF2-40B4-BE49-F238E27FC236}">
                  <a16:creationId xmlns:a16="http://schemas.microsoft.com/office/drawing/2014/main" id="{BC650BBC-A7BF-466E-9AE4-5F28EC48CD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244442" y="3063570"/>
              <a:ext cx="500831" cy="1002251"/>
            </a:xfrm>
            <a:prstGeom prst="rect">
              <a:avLst/>
            </a:prstGeom>
          </p:spPr>
        </p:pic>
        <p:cxnSp>
          <p:nvCxnSpPr>
            <p:cNvPr id="49" name="Connettore 2 48">
              <a:extLst>
                <a:ext uri="{FF2B5EF4-FFF2-40B4-BE49-F238E27FC236}">
                  <a16:creationId xmlns:a16="http://schemas.microsoft.com/office/drawing/2014/main" id="{81519E32-778F-4FD3-880C-DE9B17EE4D2D}"/>
                </a:ext>
              </a:extLst>
            </p:cNvPr>
            <p:cNvCxnSpPr>
              <a:cxnSpLocks/>
            </p:cNvCxnSpPr>
            <p:nvPr/>
          </p:nvCxnSpPr>
          <p:spPr>
            <a:xfrm flipV="1">
              <a:off x="905211" y="1705887"/>
              <a:ext cx="3232834" cy="1849484"/>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Immagine 49">
              <a:extLst>
                <a:ext uri="{FF2B5EF4-FFF2-40B4-BE49-F238E27FC236}">
                  <a16:creationId xmlns:a16="http://schemas.microsoft.com/office/drawing/2014/main" id="{B543EBAD-F5E0-4702-A683-305C871C5B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07402" y="3336785"/>
              <a:ext cx="332596" cy="332596"/>
            </a:xfrm>
            <a:prstGeom prst="rect">
              <a:avLst/>
            </a:prstGeom>
          </p:spPr>
        </p:pic>
        <p:pic>
          <p:nvPicPr>
            <p:cNvPr id="51" name="Immagine 50">
              <a:extLst>
                <a:ext uri="{FF2B5EF4-FFF2-40B4-BE49-F238E27FC236}">
                  <a16:creationId xmlns:a16="http://schemas.microsoft.com/office/drawing/2014/main" id="{E2FA9E04-6D83-4DF8-9276-C0B9814A79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05449" y="3349423"/>
              <a:ext cx="332596" cy="332596"/>
            </a:xfrm>
            <a:prstGeom prst="rect">
              <a:avLst/>
            </a:prstGeom>
          </p:spPr>
        </p:pic>
        <p:pic>
          <p:nvPicPr>
            <p:cNvPr id="52" name="Immagine 51">
              <a:extLst>
                <a:ext uri="{FF2B5EF4-FFF2-40B4-BE49-F238E27FC236}">
                  <a16:creationId xmlns:a16="http://schemas.microsoft.com/office/drawing/2014/main" id="{02BFFA2F-8B66-41E9-86F6-513ED92887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8711" y="3313225"/>
              <a:ext cx="332596" cy="332596"/>
            </a:xfrm>
            <a:prstGeom prst="rect">
              <a:avLst/>
            </a:prstGeom>
          </p:spPr>
        </p:pic>
        <p:pic>
          <p:nvPicPr>
            <p:cNvPr id="53" name="Immagine 52">
              <a:extLst>
                <a:ext uri="{FF2B5EF4-FFF2-40B4-BE49-F238E27FC236}">
                  <a16:creationId xmlns:a16="http://schemas.microsoft.com/office/drawing/2014/main" id="{9192EC25-434E-4C51-A758-A2484E3C8D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20552" y="3298295"/>
              <a:ext cx="332596" cy="332596"/>
            </a:xfrm>
            <a:prstGeom prst="rect">
              <a:avLst/>
            </a:prstGeom>
          </p:spPr>
        </p:pic>
        <p:pic>
          <p:nvPicPr>
            <p:cNvPr id="54" name="Elemento grafico 53">
              <a:extLst>
                <a:ext uri="{FF2B5EF4-FFF2-40B4-BE49-F238E27FC236}">
                  <a16:creationId xmlns:a16="http://schemas.microsoft.com/office/drawing/2014/main" id="{63507DB8-DEDF-4CB4-9BA0-38C9590CD7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527859" y="2810590"/>
              <a:ext cx="500831" cy="1002251"/>
            </a:xfrm>
            <a:prstGeom prst="rect">
              <a:avLst/>
            </a:prstGeom>
          </p:spPr>
        </p:pic>
        <p:pic>
          <p:nvPicPr>
            <p:cNvPr id="55" name="Elemento grafico 54">
              <a:extLst>
                <a:ext uri="{FF2B5EF4-FFF2-40B4-BE49-F238E27FC236}">
                  <a16:creationId xmlns:a16="http://schemas.microsoft.com/office/drawing/2014/main" id="{2B9952AA-D396-4572-A23A-01E7B27497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423646" y="2797170"/>
              <a:ext cx="500831" cy="1002251"/>
            </a:xfrm>
            <a:prstGeom prst="rect">
              <a:avLst/>
            </a:prstGeom>
          </p:spPr>
        </p:pic>
        <p:pic>
          <p:nvPicPr>
            <p:cNvPr id="56" name="Immagine 55">
              <a:extLst>
                <a:ext uri="{FF2B5EF4-FFF2-40B4-BE49-F238E27FC236}">
                  <a16:creationId xmlns:a16="http://schemas.microsoft.com/office/drawing/2014/main" id="{C7A732EB-F7E2-4459-BCAC-2896FD7859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84937" y="1610124"/>
              <a:ext cx="332596" cy="332596"/>
            </a:xfrm>
            <a:prstGeom prst="rect">
              <a:avLst/>
            </a:prstGeom>
          </p:spPr>
        </p:pic>
        <p:pic>
          <p:nvPicPr>
            <p:cNvPr id="57" name="Elemento grafico 56">
              <a:extLst>
                <a:ext uri="{FF2B5EF4-FFF2-40B4-BE49-F238E27FC236}">
                  <a16:creationId xmlns:a16="http://schemas.microsoft.com/office/drawing/2014/main" id="{61EAA1EC-D8D4-40EB-9C3C-47E6B50158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5467118" y="1096009"/>
              <a:ext cx="500831" cy="1002251"/>
            </a:xfrm>
            <a:prstGeom prst="rect">
              <a:avLst/>
            </a:prstGeom>
          </p:spPr>
        </p:pic>
        <p:pic>
          <p:nvPicPr>
            <p:cNvPr id="58" name="Immagine 57">
              <a:extLst>
                <a:ext uri="{FF2B5EF4-FFF2-40B4-BE49-F238E27FC236}">
                  <a16:creationId xmlns:a16="http://schemas.microsoft.com/office/drawing/2014/main" id="{626D902F-F84E-4099-8545-E9DBDC1174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3440" y="1610124"/>
              <a:ext cx="332596" cy="332596"/>
            </a:xfrm>
            <a:prstGeom prst="rect">
              <a:avLst/>
            </a:prstGeom>
          </p:spPr>
        </p:pic>
        <p:pic>
          <p:nvPicPr>
            <p:cNvPr id="59" name="Elemento grafico 58">
              <a:extLst>
                <a:ext uri="{FF2B5EF4-FFF2-40B4-BE49-F238E27FC236}">
                  <a16:creationId xmlns:a16="http://schemas.microsoft.com/office/drawing/2014/main" id="{2388FD56-88CA-4398-80E0-98449CA376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6135621" y="1096009"/>
              <a:ext cx="500831" cy="1002251"/>
            </a:xfrm>
            <a:prstGeom prst="rect">
              <a:avLst/>
            </a:prstGeom>
          </p:spPr>
        </p:pic>
        <p:pic>
          <p:nvPicPr>
            <p:cNvPr id="60" name="Immagine 59">
              <a:extLst>
                <a:ext uri="{FF2B5EF4-FFF2-40B4-BE49-F238E27FC236}">
                  <a16:creationId xmlns:a16="http://schemas.microsoft.com/office/drawing/2014/main" id="{EBA3543B-6BD1-46DD-89B5-C9A719F2DB9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66829" y="5093934"/>
              <a:ext cx="332596" cy="332596"/>
            </a:xfrm>
            <a:prstGeom prst="rect">
              <a:avLst/>
            </a:prstGeom>
          </p:spPr>
        </p:pic>
        <p:pic>
          <p:nvPicPr>
            <p:cNvPr id="61" name="Immagine 60">
              <a:extLst>
                <a:ext uri="{FF2B5EF4-FFF2-40B4-BE49-F238E27FC236}">
                  <a16:creationId xmlns:a16="http://schemas.microsoft.com/office/drawing/2014/main" id="{F01F356A-7FC3-4D68-A95B-AA491644D5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06833" y="5117389"/>
              <a:ext cx="332596" cy="332596"/>
            </a:xfrm>
            <a:prstGeom prst="rect">
              <a:avLst/>
            </a:prstGeom>
          </p:spPr>
        </p:pic>
        <p:sp>
          <p:nvSpPr>
            <p:cNvPr id="62" name="Rettangolo con angoli arrotondati 61">
              <a:extLst>
                <a:ext uri="{FF2B5EF4-FFF2-40B4-BE49-F238E27FC236}">
                  <a16:creationId xmlns:a16="http://schemas.microsoft.com/office/drawing/2014/main" id="{2124BF0D-896B-4FD1-8E2F-CFF566F2908D}"/>
                </a:ext>
              </a:extLst>
            </p:cNvPr>
            <p:cNvSpPr/>
            <p:nvPr/>
          </p:nvSpPr>
          <p:spPr>
            <a:xfrm>
              <a:off x="8915437" y="3398784"/>
              <a:ext cx="2085683" cy="331236"/>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3" name="Immagine 62" descr="Immagine che contiene nero, bianco, scuro&#10;&#10;Descrizione generata automaticamente">
              <a:extLst>
                <a:ext uri="{FF2B5EF4-FFF2-40B4-BE49-F238E27FC236}">
                  <a16:creationId xmlns:a16="http://schemas.microsoft.com/office/drawing/2014/main" id="{AC77A264-07BC-4AC9-BDC0-C1F493BE9D4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161" t="57" r="-9399" b="35704"/>
            <a:stretch/>
          </p:blipFill>
          <p:spPr>
            <a:xfrm>
              <a:off x="10270691" y="2886023"/>
              <a:ext cx="567998" cy="593500"/>
            </a:xfrm>
            <a:prstGeom prst="rect">
              <a:avLst/>
            </a:prstGeom>
          </p:spPr>
        </p:pic>
        <p:sp>
          <p:nvSpPr>
            <p:cNvPr id="64" name="CasellaDiTesto 63">
              <a:extLst>
                <a:ext uri="{FF2B5EF4-FFF2-40B4-BE49-F238E27FC236}">
                  <a16:creationId xmlns:a16="http://schemas.microsoft.com/office/drawing/2014/main" id="{0E7E8E5E-2477-4606-B97E-A81620E2458C}"/>
                </a:ext>
              </a:extLst>
            </p:cNvPr>
            <p:cNvSpPr txBox="1"/>
            <p:nvPr/>
          </p:nvSpPr>
          <p:spPr>
            <a:xfrm rot="5400000">
              <a:off x="9855365" y="4161401"/>
              <a:ext cx="790601" cy="584775"/>
            </a:xfrm>
            <a:prstGeom prst="rect">
              <a:avLst/>
            </a:prstGeom>
            <a:noFill/>
          </p:spPr>
          <p:txBody>
            <a:bodyPr wrap="none" rtlCol="0">
              <a:spAutoFit/>
            </a:bodyPr>
            <a:lstStyle/>
            <a:p>
              <a:r>
                <a:rPr lang="it-IT" sz="3200" b="1" dirty="0"/>
                <a:t>. . . </a:t>
              </a:r>
            </a:p>
          </p:txBody>
        </p:sp>
        <p:cxnSp>
          <p:nvCxnSpPr>
            <p:cNvPr id="65" name="Connettore diritto 64">
              <a:extLst>
                <a:ext uri="{FF2B5EF4-FFF2-40B4-BE49-F238E27FC236}">
                  <a16:creationId xmlns:a16="http://schemas.microsoft.com/office/drawing/2014/main" id="{A6174CC4-C867-4EC8-9B11-BD1507C3025A}"/>
                </a:ext>
              </a:extLst>
            </p:cNvPr>
            <p:cNvCxnSpPr/>
            <p:nvPr/>
          </p:nvCxnSpPr>
          <p:spPr>
            <a:xfrm>
              <a:off x="7783213" y="682357"/>
              <a:ext cx="0" cy="519416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66" name="Ovale 65">
              <a:extLst>
                <a:ext uri="{FF2B5EF4-FFF2-40B4-BE49-F238E27FC236}">
                  <a16:creationId xmlns:a16="http://schemas.microsoft.com/office/drawing/2014/main" id="{2865C758-6E78-436C-97B5-9A73119E0BC6}"/>
                </a:ext>
              </a:extLst>
            </p:cNvPr>
            <p:cNvSpPr/>
            <p:nvPr/>
          </p:nvSpPr>
          <p:spPr>
            <a:xfrm>
              <a:off x="8600245" y="3466289"/>
              <a:ext cx="211558" cy="21573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65C884E1-D4DC-4692-BBF7-09DC4E06DD84}"/>
                </a:ext>
              </a:extLst>
            </p:cNvPr>
            <p:cNvSpPr/>
            <p:nvPr/>
          </p:nvSpPr>
          <p:spPr>
            <a:xfrm>
              <a:off x="8598223" y="2317462"/>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F48EE34B-F9E4-4869-8064-EA7029EBD6E2}"/>
                </a:ext>
              </a:extLst>
            </p:cNvPr>
            <p:cNvSpPr/>
            <p:nvPr/>
          </p:nvSpPr>
          <p:spPr>
            <a:xfrm>
              <a:off x="8598223" y="1133750"/>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AE6A013F-1B13-4A53-B958-DFF32B14501B}"/>
                </a:ext>
              </a:extLst>
            </p:cNvPr>
            <p:cNvSpPr/>
            <p:nvPr/>
          </p:nvSpPr>
          <p:spPr>
            <a:xfrm>
              <a:off x="8610073" y="5467508"/>
              <a:ext cx="211558" cy="2157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0" name="Connettore 2 69">
              <a:extLst>
                <a:ext uri="{FF2B5EF4-FFF2-40B4-BE49-F238E27FC236}">
                  <a16:creationId xmlns:a16="http://schemas.microsoft.com/office/drawing/2014/main" id="{9B2034B8-0BC3-4448-A428-11959B815DDF}"/>
                </a:ext>
              </a:extLst>
            </p:cNvPr>
            <p:cNvCxnSpPr>
              <a:cxnSpLocks/>
            </p:cNvCxnSpPr>
            <p:nvPr/>
          </p:nvCxnSpPr>
          <p:spPr>
            <a:xfrm>
              <a:off x="6800706" y="1683430"/>
              <a:ext cx="1673079" cy="1796093"/>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1" name="Gruppo 70">
            <a:extLst>
              <a:ext uri="{FF2B5EF4-FFF2-40B4-BE49-F238E27FC236}">
                <a16:creationId xmlns:a16="http://schemas.microsoft.com/office/drawing/2014/main" id="{C068FFAB-A2AD-474C-9985-CC1C993E04C5}"/>
              </a:ext>
            </a:extLst>
          </p:cNvPr>
          <p:cNvGrpSpPr/>
          <p:nvPr/>
        </p:nvGrpSpPr>
        <p:grpSpPr>
          <a:xfrm>
            <a:off x="6195758" y="1876980"/>
            <a:ext cx="5229528" cy="2708853"/>
            <a:chOff x="550689" y="363832"/>
            <a:chExt cx="10393830" cy="5697603"/>
          </a:xfrm>
        </p:grpSpPr>
        <p:grpSp>
          <p:nvGrpSpPr>
            <p:cNvPr id="72" name="Gruppo 71">
              <a:extLst>
                <a:ext uri="{FF2B5EF4-FFF2-40B4-BE49-F238E27FC236}">
                  <a16:creationId xmlns:a16="http://schemas.microsoft.com/office/drawing/2014/main" id="{EF1053CD-8E92-46CB-A5F6-142BE7E89ADA}"/>
                </a:ext>
              </a:extLst>
            </p:cNvPr>
            <p:cNvGrpSpPr/>
            <p:nvPr/>
          </p:nvGrpSpPr>
          <p:grpSpPr>
            <a:xfrm>
              <a:off x="4203200" y="2083992"/>
              <a:ext cx="1887019" cy="485238"/>
              <a:chOff x="556181" y="424206"/>
              <a:chExt cx="1621411" cy="399066"/>
            </a:xfrm>
          </p:grpSpPr>
          <p:cxnSp>
            <p:nvCxnSpPr>
              <p:cNvPr id="125" name="Connettore diritto 124">
                <a:extLst>
                  <a:ext uri="{FF2B5EF4-FFF2-40B4-BE49-F238E27FC236}">
                    <a16:creationId xmlns:a16="http://schemas.microsoft.com/office/drawing/2014/main" id="{C72634D4-F732-4BF0-9ABF-6FC070B90D4E}"/>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nettore diritto 125">
                <a:extLst>
                  <a:ext uri="{FF2B5EF4-FFF2-40B4-BE49-F238E27FC236}">
                    <a16:creationId xmlns:a16="http://schemas.microsoft.com/office/drawing/2014/main" id="{F12F4AD1-F668-4451-B7B1-BDA61CA8A377}"/>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880BC3D4-C797-455B-B27D-1577ABE1F2A3}"/>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a:extLst>
                  <a:ext uri="{FF2B5EF4-FFF2-40B4-BE49-F238E27FC236}">
                    <a16:creationId xmlns:a16="http://schemas.microsoft.com/office/drawing/2014/main" id="{7300EBBC-3AFF-4232-A329-C10257E5B158}"/>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a:extLst>
                  <a:ext uri="{FF2B5EF4-FFF2-40B4-BE49-F238E27FC236}">
                    <a16:creationId xmlns:a16="http://schemas.microsoft.com/office/drawing/2014/main" id="{7DDE596C-A0A8-4895-8992-840E789F3076}"/>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a:extLst>
                  <a:ext uri="{FF2B5EF4-FFF2-40B4-BE49-F238E27FC236}">
                    <a16:creationId xmlns:a16="http://schemas.microsoft.com/office/drawing/2014/main" id="{10F1B3C8-3967-4E5B-BD98-7542EFB816E9}"/>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nettore diritto 130">
                <a:extLst>
                  <a:ext uri="{FF2B5EF4-FFF2-40B4-BE49-F238E27FC236}">
                    <a16:creationId xmlns:a16="http://schemas.microsoft.com/office/drawing/2014/main" id="{49CBAF23-94ED-4F66-81DB-48A67FCBD5F9}"/>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a:extLst>
                  <a:ext uri="{FF2B5EF4-FFF2-40B4-BE49-F238E27FC236}">
                    <a16:creationId xmlns:a16="http://schemas.microsoft.com/office/drawing/2014/main" id="{2F6BE0E2-512E-4C29-8EDB-2CBD2DD04210}"/>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uppo 72">
              <a:extLst>
                <a:ext uri="{FF2B5EF4-FFF2-40B4-BE49-F238E27FC236}">
                  <a16:creationId xmlns:a16="http://schemas.microsoft.com/office/drawing/2014/main" id="{3690C798-ED74-461E-8640-8480AB65BB59}"/>
                </a:ext>
              </a:extLst>
            </p:cNvPr>
            <p:cNvGrpSpPr/>
            <p:nvPr/>
          </p:nvGrpSpPr>
          <p:grpSpPr>
            <a:xfrm>
              <a:off x="4203200" y="3048744"/>
              <a:ext cx="1887019" cy="485238"/>
              <a:chOff x="556181" y="424206"/>
              <a:chExt cx="1621411" cy="399066"/>
            </a:xfrm>
          </p:grpSpPr>
          <p:cxnSp>
            <p:nvCxnSpPr>
              <p:cNvPr id="117" name="Connettore diritto 116">
                <a:extLst>
                  <a:ext uri="{FF2B5EF4-FFF2-40B4-BE49-F238E27FC236}">
                    <a16:creationId xmlns:a16="http://schemas.microsoft.com/office/drawing/2014/main" id="{AD198432-171A-4E43-B699-9647EFFB112E}"/>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A3A25AE1-D0B1-4DD6-A2E3-19F37F26CE74}"/>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a:extLst>
                  <a:ext uri="{FF2B5EF4-FFF2-40B4-BE49-F238E27FC236}">
                    <a16:creationId xmlns:a16="http://schemas.microsoft.com/office/drawing/2014/main" id="{4266CD79-0B12-43F4-B08F-FD91BE47276C}"/>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Connettore diritto 119">
                <a:extLst>
                  <a:ext uri="{FF2B5EF4-FFF2-40B4-BE49-F238E27FC236}">
                    <a16:creationId xmlns:a16="http://schemas.microsoft.com/office/drawing/2014/main" id="{8BAC6CAA-262A-471B-8E50-0CDDA1DE6BB8}"/>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Connettore diritto 120">
                <a:extLst>
                  <a:ext uri="{FF2B5EF4-FFF2-40B4-BE49-F238E27FC236}">
                    <a16:creationId xmlns:a16="http://schemas.microsoft.com/office/drawing/2014/main" id="{5FD41527-6F33-4727-BE80-09ED4D15354E}"/>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a:extLst>
                  <a:ext uri="{FF2B5EF4-FFF2-40B4-BE49-F238E27FC236}">
                    <a16:creationId xmlns:a16="http://schemas.microsoft.com/office/drawing/2014/main" id="{5F926A9C-C002-4479-8460-D4AF43FA6B82}"/>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a:extLst>
                  <a:ext uri="{FF2B5EF4-FFF2-40B4-BE49-F238E27FC236}">
                    <a16:creationId xmlns:a16="http://schemas.microsoft.com/office/drawing/2014/main" id="{8E23D18B-C2AD-4B54-B10B-D5C7938D6958}"/>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a:extLst>
                  <a:ext uri="{FF2B5EF4-FFF2-40B4-BE49-F238E27FC236}">
                    <a16:creationId xmlns:a16="http://schemas.microsoft.com/office/drawing/2014/main" id="{E4BB9AFD-0E8F-48B8-A0B8-B93D5F673DD2}"/>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uppo 73">
              <a:extLst>
                <a:ext uri="{FF2B5EF4-FFF2-40B4-BE49-F238E27FC236}">
                  <a16:creationId xmlns:a16="http://schemas.microsoft.com/office/drawing/2014/main" id="{5D31CD16-892A-49C5-8CC4-B8DD0D3020A6}"/>
                </a:ext>
              </a:extLst>
            </p:cNvPr>
            <p:cNvGrpSpPr/>
            <p:nvPr/>
          </p:nvGrpSpPr>
          <p:grpSpPr>
            <a:xfrm>
              <a:off x="4217828" y="4013495"/>
              <a:ext cx="1887019" cy="485238"/>
              <a:chOff x="556181" y="424206"/>
              <a:chExt cx="1621411" cy="399066"/>
            </a:xfrm>
          </p:grpSpPr>
          <p:cxnSp>
            <p:nvCxnSpPr>
              <p:cNvPr id="109" name="Connettore diritto 108">
                <a:extLst>
                  <a:ext uri="{FF2B5EF4-FFF2-40B4-BE49-F238E27FC236}">
                    <a16:creationId xmlns:a16="http://schemas.microsoft.com/office/drawing/2014/main" id="{D90639A9-A43B-4F34-B12A-1DE38FBDEEC2}"/>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66129681-98BC-4FAF-AC8B-2EBAFE7D837A}"/>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BA0B40B2-51F7-4ADD-811A-91A522AD9AAA}"/>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224A9BD7-040B-44A5-8255-55C2F359D39E}"/>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ttore diritto 112">
                <a:extLst>
                  <a:ext uri="{FF2B5EF4-FFF2-40B4-BE49-F238E27FC236}">
                    <a16:creationId xmlns:a16="http://schemas.microsoft.com/office/drawing/2014/main" id="{DE943723-D541-47CB-8AC8-F2C3B7229A71}"/>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D092E93D-C203-4B63-A3D3-C35834C49A53}"/>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nettore diritto 114">
                <a:extLst>
                  <a:ext uri="{FF2B5EF4-FFF2-40B4-BE49-F238E27FC236}">
                    <a16:creationId xmlns:a16="http://schemas.microsoft.com/office/drawing/2014/main" id="{9D8F68BC-02DE-4D56-9094-741FE01AEACF}"/>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9637D4FC-71E9-444A-8314-05BDEF72B85A}"/>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Ovale 74">
              <a:extLst>
                <a:ext uri="{FF2B5EF4-FFF2-40B4-BE49-F238E27FC236}">
                  <a16:creationId xmlns:a16="http://schemas.microsoft.com/office/drawing/2014/main" id="{BB34CBD9-E12B-41DE-80B5-C2CE3772782A}"/>
                </a:ext>
              </a:extLst>
            </p:cNvPr>
            <p:cNvSpPr/>
            <p:nvPr/>
          </p:nvSpPr>
          <p:spPr>
            <a:xfrm>
              <a:off x="8109877" y="869936"/>
              <a:ext cx="680204" cy="710656"/>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F3FE8ADE-22D2-4458-BD48-284F6092D3B1}"/>
                </a:ext>
              </a:extLst>
            </p:cNvPr>
            <p:cNvSpPr/>
            <p:nvPr/>
          </p:nvSpPr>
          <p:spPr>
            <a:xfrm>
              <a:off x="8109877" y="1834689"/>
              <a:ext cx="680204" cy="710656"/>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a:extLst>
                <a:ext uri="{FF2B5EF4-FFF2-40B4-BE49-F238E27FC236}">
                  <a16:creationId xmlns:a16="http://schemas.microsoft.com/office/drawing/2014/main" id="{2E3A4E8B-FA01-4CBD-92E1-2FA348DD763A}"/>
                </a:ext>
              </a:extLst>
            </p:cNvPr>
            <p:cNvSpPr/>
            <p:nvPr/>
          </p:nvSpPr>
          <p:spPr>
            <a:xfrm>
              <a:off x="8113533" y="2799440"/>
              <a:ext cx="680204" cy="710656"/>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Ovale 77">
              <a:extLst>
                <a:ext uri="{FF2B5EF4-FFF2-40B4-BE49-F238E27FC236}">
                  <a16:creationId xmlns:a16="http://schemas.microsoft.com/office/drawing/2014/main" id="{D05F9EB7-C45B-41DD-A229-60FB5CFA2D76}"/>
                </a:ext>
              </a:extLst>
            </p:cNvPr>
            <p:cNvSpPr/>
            <p:nvPr/>
          </p:nvSpPr>
          <p:spPr>
            <a:xfrm>
              <a:off x="8124505" y="3757979"/>
              <a:ext cx="680204" cy="710656"/>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970AED34-C897-42E7-A761-99A1BF780808}"/>
                </a:ext>
              </a:extLst>
            </p:cNvPr>
            <p:cNvSpPr/>
            <p:nvPr/>
          </p:nvSpPr>
          <p:spPr>
            <a:xfrm>
              <a:off x="8124505" y="5350779"/>
              <a:ext cx="680204" cy="710656"/>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CasellaDiTesto 79">
              <a:extLst>
                <a:ext uri="{FF2B5EF4-FFF2-40B4-BE49-F238E27FC236}">
                  <a16:creationId xmlns:a16="http://schemas.microsoft.com/office/drawing/2014/main" id="{BD072406-F6D7-4B83-9E2E-DB6DC3180D2A}"/>
                </a:ext>
              </a:extLst>
            </p:cNvPr>
            <p:cNvSpPr txBox="1"/>
            <p:nvPr/>
          </p:nvSpPr>
          <p:spPr>
            <a:xfrm rot="5400000">
              <a:off x="8181692" y="4652441"/>
              <a:ext cx="826938" cy="591856"/>
            </a:xfrm>
            <a:prstGeom prst="rect">
              <a:avLst/>
            </a:prstGeom>
            <a:noFill/>
          </p:spPr>
          <p:txBody>
            <a:bodyPr wrap="none" rtlCol="0">
              <a:spAutoFit/>
            </a:bodyPr>
            <a:lstStyle/>
            <a:p>
              <a:r>
                <a:rPr lang="it-IT" sz="1400" b="1" dirty="0"/>
                <a:t>. . .</a:t>
              </a:r>
            </a:p>
          </p:txBody>
        </p:sp>
        <p:cxnSp>
          <p:nvCxnSpPr>
            <p:cNvPr id="81" name="Connettore 2 80">
              <a:extLst>
                <a:ext uri="{FF2B5EF4-FFF2-40B4-BE49-F238E27FC236}">
                  <a16:creationId xmlns:a16="http://schemas.microsoft.com/office/drawing/2014/main" id="{69E93E98-0CEF-486A-BEAE-1E6BC27421BD}"/>
                </a:ext>
              </a:extLst>
            </p:cNvPr>
            <p:cNvCxnSpPr>
              <a:cxnSpLocks/>
            </p:cNvCxnSpPr>
            <p:nvPr/>
          </p:nvCxnSpPr>
          <p:spPr>
            <a:xfrm>
              <a:off x="738611" y="3285495"/>
              <a:ext cx="6582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asellaDiTesto 81">
              <a:extLst>
                <a:ext uri="{FF2B5EF4-FFF2-40B4-BE49-F238E27FC236}">
                  <a16:creationId xmlns:a16="http://schemas.microsoft.com/office/drawing/2014/main" id="{14D66101-1A84-4F58-A7E9-D9940F23D265}"/>
                </a:ext>
              </a:extLst>
            </p:cNvPr>
            <p:cNvSpPr txBox="1"/>
            <p:nvPr/>
          </p:nvSpPr>
          <p:spPr>
            <a:xfrm>
              <a:off x="844884" y="2448508"/>
              <a:ext cx="603631" cy="804418"/>
            </a:xfrm>
            <a:prstGeom prst="rect">
              <a:avLst/>
            </a:prstGeom>
            <a:noFill/>
          </p:spPr>
          <p:txBody>
            <a:bodyPr wrap="none" rtlCol="0">
              <a:spAutoFit/>
            </a:bodyPr>
            <a:lstStyle/>
            <a:p>
              <a:r>
                <a:rPr lang="el-GR" sz="1600" dirty="0"/>
                <a:t>γ</a:t>
              </a:r>
              <a:endParaRPr lang="it-IT" sz="1600" dirty="0"/>
            </a:p>
          </p:txBody>
        </p:sp>
        <p:cxnSp>
          <p:nvCxnSpPr>
            <p:cNvPr id="83" name="Connettore a gomito 82">
              <a:extLst>
                <a:ext uri="{FF2B5EF4-FFF2-40B4-BE49-F238E27FC236}">
                  <a16:creationId xmlns:a16="http://schemas.microsoft.com/office/drawing/2014/main" id="{60A3FC33-60E0-4F5D-93FC-0DB60C332E77}"/>
                </a:ext>
              </a:extLst>
            </p:cNvPr>
            <p:cNvCxnSpPr>
              <a:cxnSpLocks/>
            </p:cNvCxnSpPr>
            <p:nvPr/>
          </p:nvCxnSpPr>
          <p:spPr>
            <a:xfrm flipV="1">
              <a:off x="1492369" y="2325655"/>
              <a:ext cx="2740086" cy="98452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ttore a gomito 83">
              <a:extLst>
                <a:ext uri="{FF2B5EF4-FFF2-40B4-BE49-F238E27FC236}">
                  <a16:creationId xmlns:a16="http://schemas.microsoft.com/office/drawing/2014/main" id="{E6415574-9C4A-45C0-B4BD-FC38D5057008}"/>
                </a:ext>
              </a:extLst>
            </p:cNvPr>
            <p:cNvCxnSpPr>
              <a:cxnSpLocks/>
            </p:cNvCxnSpPr>
            <p:nvPr/>
          </p:nvCxnSpPr>
          <p:spPr>
            <a:xfrm>
              <a:off x="1473670" y="3310177"/>
              <a:ext cx="2768388"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ttore a gomito 84">
              <a:extLst>
                <a:ext uri="{FF2B5EF4-FFF2-40B4-BE49-F238E27FC236}">
                  <a16:creationId xmlns:a16="http://schemas.microsoft.com/office/drawing/2014/main" id="{F9DFD3C0-A723-4D60-B224-8F318024C200}"/>
                </a:ext>
              </a:extLst>
            </p:cNvPr>
            <p:cNvCxnSpPr>
              <a:cxnSpLocks/>
            </p:cNvCxnSpPr>
            <p:nvPr/>
          </p:nvCxnSpPr>
          <p:spPr>
            <a:xfrm>
              <a:off x="1473671" y="3304945"/>
              <a:ext cx="2780726" cy="10190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CasellaDiTesto 85">
              <a:extLst>
                <a:ext uri="{FF2B5EF4-FFF2-40B4-BE49-F238E27FC236}">
                  <a16:creationId xmlns:a16="http://schemas.microsoft.com/office/drawing/2014/main" id="{745F0455-ECCB-4048-83D2-6BFAF33D36A2}"/>
                </a:ext>
              </a:extLst>
            </p:cNvPr>
            <p:cNvSpPr txBox="1"/>
            <p:nvPr/>
          </p:nvSpPr>
          <p:spPr>
            <a:xfrm>
              <a:off x="8259251" y="970112"/>
              <a:ext cx="579091" cy="621596"/>
            </a:xfrm>
            <a:prstGeom prst="rect">
              <a:avLst/>
            </a:prstGeom>
            <a:noFill/>
          </p:spPr>
          <p:txBody>
            <a:bodyPr wrap="none" rtlCol="0">
              <a:spAutoFit/>
            </a:bodyPr>
            <a:lstStyle/>
            <a:p>
              <a:r>
                <a:rPr lang="el-GR" sz="1100" b="1" dirty="0"/>
                <a:t>μ</a:t>
              </a:r>
              <a:endParaRPr lang="it-IT" sz="1100" b="1" dirty="0"/>
            </a:p>
          </p:txBody>
        </p:sp>
        <p:sp>
          <p:nvSpPr>
            <p:cNvPr id="87" name="CasellaDiTesto 86">
              <a:extLst>
                <a:ext uri="{FF2B5EF4-FFF2-40B4-BE49-F238E27FC236}">
                  <a16:creationId xmlns:a16="http://schemas.microsoft.com/office/drawing/2014/main" id="{67050E97-ABDF-4144-89AB-4612B4034AFC}"/>
                </a:ext>
              </a:extLst>
            </p:cNvPr>
            <p:cNvSpPr txBox="1"/>
            <p:nvPr/>
          </p:nvSpPr>
          <p:spPr>
            <a:xfrm>
              <a:off x="8284626" y="1917858"/>
              <a:ext cx="579091" cy="621596"/>
            </a:xfrm>
            <a:prstGeom prst="rect">
              <a:avLst/>
            </a:prstGeom>
            <a:noFill/>
          </p:spPr>
          <p:txBody>
            <a:bodyPr wrap="none" rtlCol="0">
              <a:spAutoFit/>
            </a:bodyPr>
            <a:lstStyle/>
            <a:p>
              <a:r>
                <a:rPr lang="el-GR" sz="1100" b="1" dirty="0"/>
                <a:t>μ</a:t>
              </a:r>
              <a:endParaRPr lang="it-IT" sz="1100" b="1" dirty="0"/>
            </a:p>
          </p:txBody>
        </p:sp>
        <p:sp>
          <p:nvSpPr>
            <p:cNvPr id="88" name="CasellaDiTesto 87">
              <a:extLst>
                <a:ext uri="{FF2B5EF4-FFF2-40B4-BE49-F238E27FC236}">
                  <a16:creationId xmlns:a16="http://schemas.microsoft.com/office/drawing/2014/main" id="{94B245BF-8E77-4F32-B101-7EF1E675D1B4}"/>
                </a:ext>
              </a:extLst>
            </p:cNvPr>
            <p:cNvSpPr txBox="1"/>
            <p:nvPr/>
          </p:nvSpPr>
          <p:spPr>
            <a:xfrm>
              <a:off x="8284626" y="2904278"/>
              <a:ext cx="579091" cy="621596"/>
            </a:xfrm>
            <a:prstGeom prst="rect">
              <a:avLst/>
            </a:prstGeom>
            <a:noFill/>
          </p:spPr>
          <p:txBody>
            <a:bodyPr wrap="none" rtlCol="0">
              <a:spAutoFit/>
            </a:bodyPr>
            <a:lstStyle/>
            <a:p>
              <a:r>
                <a:rPr lang="el-GR" sz="1100" b="1" dirty="0"/>
                <a:t>μ</a:t>
              </a:r>
              <a:endParaRPr lang="it-IT" sz="1100" b="1" dirty="0"/>
            </a:p>
          </p:txBody>
        </p:sp>
        <p:sp>
          <p:nvSpPr>
            <p:cNvPr id="89" name="CasellaDiTesto 88">
              <a:extLst>
                <a:ext uri="{FF2B5EF4-FFF2-40B4-BE49-F238E27FC236}">
                  <a16:creationId xmlns:a16="http://schemas.microsoft.com/office/drawing/2014/main" id="{07970E63-5379-4B19-8C30-21B304744888}"/>
                </a:ext>
              </a:extLst>
            </p:cNvPr>
            <p:cNvSpPr txBox="1"/>
            <p:nvPr/>
          </p:nvSpPr>
          <p:spPr>
            <a:xfrm>
              <a:off x="8284626" y="3829458"/>
              <a:ext cx="579091" cy="621596"/>
            </a:xfrm>
            <a:prstGeom prst="rect">
              <a:avLst/>
            </a:prstGeom>
            <a:noFill/>
          </p:spPr>
          <p:txBody>
            <a:bodyPr wrap="none" rtlCol="0">
              <a:spAutoFit/>
            </a:bodyPr>
            <a:lstStyle/>
            <a:p>
              <a:r>
                <a:rPr lang="el-GR" sz="1100" b="1" dirty="0"/>
                <a:t>μ</a:t>
              </a:r>
              <a:endParaRPr lang="it-IT" sz="1100" b="1" dirty="0"/>
            </a:p>
          </p:txBody>
        </p:sp>
        <p:sp>
          <p:nvSpPr>
            <p:cNvPr id="90" name="CasellaDiTesto 89">
              <a:extLst>
                <a:ext uri="{FF2B5EF4-FFF2-40B4-BE49-F238E27FC236}">
                  <a16:creationId xmlns:a16="http://schemas.microsoft.com/office/drawing/2014/main" id="{4C5E7F3A-3671-482F-ABF5-722F59D0DA8D}"/>
                </a:ext>
              </a:extLst>
            </p:cNvPr>
            <p:cNvSpPr txBox="1"/>
            <p:nvPr/>
          </p:nvSpPr>
          <p:spPr>
            <a:xfrm>
              <a:off x="8298735" y="5438014"/>
              <a:ext cx="579091" cy="621596"/>
            </a:xfrm>
            <a:prstGeom prst="rect">
              <a:avLst/>
            </a:prstGeom>
            <a:noFill/>
          </p:spPr>
          <p:txBody>
            <a:bodyPr wrap="none" rtlCol="0">
              <a:spAutoFit/>
            </a:bodyPr>
            <a:lstStyle/>
            <a:p>
              <a:r>
                <a:rPr lang="el-GR" sz="1100" b="1" dirty="0"/>
                <a:t>μ</a:t>
              </a:r>
              <a:endParaRPr lang="it-IT" sz="1100" b="1" dirty="0"/>
            </a:p>
          </p:txBody>
        </p:sp>
        <p:cxnSp>
          <p:nvCxnSpPr>
            <p:cNvPr id="91" name="Connettore 2 90">
              <a:extLst>
                <a:ext uri="{FF2B5EF4-FFF2-40B4-BE49-F238E27FC236}">
                  <a16:creationId xmlns:a16="http://schemas.microsoft.com/office/drawing/2014/main" id="{B787FA34-DB78-441B-B12E-81485EEE27EE}"/>
                </a:ext>
              </a:extLst>
            </p:cNvPr>
            <p:cNvCxnSpPr/>
            <p:nvPr/>
          </p:nvCxnSpPr>
          <p:spPr>
            <a:xfrm flipV="1">
              <a:off x="8804709" y="1200944"/>
              <a:ext cx="2125639" cy="12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a:extLst>
                <a:ext uri="{FF2B5EF4-FFF2-40B4-BE49-F238E27FC236}">
                  <a16:creationId xmlns:a16="http://schemas.microsoft.com/office/drawing/2014/main" id="{57070210-8E7C-4175-BDD8-EF4F764CE39B}"/>
                </a:ext>
              </a:extLst>
            </p:cNvPr>
            <p:cNvCxnSpPr/>
            <p:nvPr/>
          </p:nvCxnSpPr>
          <p:spPr>
            <a:xfrm flipV="1">
              <a:off x="8802879" y="2187970"/>
              <a:ext cx="2125639" cy="12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a:extLst>
                <a:ext uri="{FF2B5EF4-FFF2-40B4-BE49-F238E27FC236}">
                  <a16:creationId xmlns:a16="http://schemas.microsoft.com/office/drawing/2014/main" id="{28AECFA9-83AF-4E08-8F21-B0EFBF7E59F6}"/>
                </a:ext>
              </a:extLst>
            </p:cNvPr>
            <p:cNvCxnSpPr/>
            <p:nvPr/>
          </p:nvCxnSpPr>
          <p:spPr>
            <a:xfrm flipV="1">
              <a:off x="8818880" y="3141319"/>
              <a:ext cx="2125639" cy="12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87B621E-AD19-4595-86F9-6BCA4DABE6A4}"/>
                </a:ext>
              </a:extLst>
            </p:cNvPr>
            <p:cNvCxnSpPr/>
            <p:nvPr/>
          </p:nvCxnSpPr>
          <p:spPr>
            <a:xfrm flipV="1">
              <a:off x="8815222" y="4094669"/>
              <a:ext cx="2125639" cy="12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a:extLst>
                <a:ext uri="{FF2B5EF4-FFF2-40B4-BE49-F238E27FC236}">
                  <a16:creationId xmlns:a16="http://schemas.microsoft.com/office/drawing/2014/main" id="{4A8DCF3C-E075-4DD2-9B49-B10D2BDDBCD4}"/>
                </a:ext>
              </a:extLst>
            </p:cNvPr>
            <p:cNvCxnSpPr/>
            <p:nvPr/>
          </p:nvCxnSpPr>
          <p:spPr>
            <a:xfrm flipV="1">
              <a:off x="8801050" y="5706686"/>
              <a:ext cx="2125639" cy="12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CasellaDiTesto 95">
              <a:extLst>
                <a:ext uri="{FF2B5EF4-FFF2-40B4-BE49-F238E27FC236}">
                  <a16:creationId xmlns:a16="http://schemas.microsoft.com/office/drawing/2014/main" id="{4F56BEF2-0B87-4C41-AEA9-27942FE10CDF}"/>
                </a:ext>
              </a:extLst>
            </p:cNvPr>
            <p:cNvSpPr txBox="1"/>
            <p:nvPr/>
          </p:nvSpPr>
          <p:spPr>
            <a:xfrm>
              <a:off x="8935447" y="363832"/>
              <a:ext cx="1166593" cy="449083"/>
            </a:xfrm>
            <a:prstGeom prst="rect">
              <a:avLst/>
            </a:prstGeom>
            <a:noFill/>
          </p:spPr>
          <p:txBody>
            <a:bodyPr wrap="none" rtlCol="0">
              <a:spAutoFit/>
            </a:bodyPr>
            <a:lstStyle/>
            <a:p>
              <a:r>
                <a:rPr lang="it-IT" dirty="0"/>
                <a:t>Partenze</a:t>
              </a:r>
            </a:p>
          </p:txBody>
        </p:sp>
        <p:sp>
          <p:nvSpPr>
            <p:cNvPr id="97" name="CasellaDiTesto 96">
              <a:extLst>
                <a:ext uri="{FF2B5EF4-FFF2-40B4-BE49-F238E27FC236}">
                  <a16:creationId xmlns:a16="http://schemas.microsoft.com/office/drawing/2014/main" id="{3DAFEDCB-0056-47BB-8027-9D361EB53F10}"/>
                </a:ext>
              </a:extLst>
            </p:cNvPr>
            <p:cNvSpPr txBox="1"/>
            <p:nvPr/>
          </p:nvSpPr>
          <p:spPr>
            <a:xfrm>
              <a:off x="550689" y="2017098"/>
              <a:ext cx="1266150" cy="731291"/>
            </a:xfrm>
            <a:prstGeom prst="rect">
              <a:avLst/>
            </a:prstGeom>
            <a:noFill/>
          </p:spPr>
          <p:txBody>
            <a:bodyPr wrap="none" rtlCol="0">
              <a:spAutoFit/>
            </a:bodyPr>
            <a:lstStyle/>
            <a:p>
              <a:r>
                <a:rPr lang="it-IT" sz="1400" dirty="0"/>
                <a:t>Arrivi</a:t>
              </a:r>
            </a:p>
          </p:txBody>
        </p:sp>
        <p:cxnSp>
          <p:nvCxnSpPr>
            <p:cNvPr id="98" name="Connettore diritto 97">
              <a:extLst>
                <a:ext uri="{FF2B5EF4-FFF2-40B4-BE49-F238E27FC236}">
                  <a16:creationId xmlns:a16="http://schemas.microsoft.com/office/drawing/2014/main" id="{464065ED-B5DD-44B4-83F3-7A5B71B3499C}"/>
                </a:ext>
              </a:extLst>
            </p:cNvPr>
            <p:cNvCxnSpPr/>
            <p:nvPr/>
          </p:nvCxnSpPr>
          <p:spPr>
            <a:xfrm>
              <a:off x="6104847" y="2325655"/>
              <a:ext cx="865314" cy="979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CA072CE9-F489-4C91-9462-650D139E5D1A}"/>
                </a:ext>
              </a:extLst>
            </p:cNvPr>
            <p:cNvCxnSpPr>
              <a:cxnSpLocks/>
            </p:cNvCxnSpPr>
            <p:nvPr/>
          </p:nvCxnSpPr>
          <p:spPr>
            <a:xfrm flipV="1">
              <a:off x="6100732" y="3304945"/>
              <a:ext cx="864497" cy="1011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BF2AF5BB-5D76-4EF7-87EC-79CD7B3888FD}"/>
                </a:ext>
              </a:extLst>
            </p:cNvPr>
            <p:cNvCxnSpPr/>
            <p:nvPr/>
          </p:nvCxnSpPr>
          <p:spPr>
            <a:xfrm>
              <a:off x="6100732" y="3304945"/>
              <a:ext cx="8644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385A715F-2AFC-4B23-8C8B-7757B27C18D7}"/>
                </a:ext>
              </a:extLst>
            </p:cNvPr>
            <p:cNvCxnSpPr>
              <a:cxnSpLocks/>
              <a:stCxn id="75" idx="2"/>
            </p:cNvCxnSpPr>
            <p:nvPr/>
          </p:nvCxnSpPr>
          <p:spPr>
            <a:xfrm flipH="1">
              <a:off x="6970161" y="1225265"/>
              <a:ext cx="1139716" cy="2079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5816F5D9-5424-4C10-B7FB-C543EA01D1D9}"/>
                </a:ext>
              </a:extLst>
            </p:cNvPr>
            <p:cNvCxnSpPr>
              <a:cxnSpLocks/>
              <a:endCxn id="76" idx="2"/>
            </p:cNvCxnSpPr>
            <p:nvPr/>
          </p:nvCxnSpPr>
          <p:spPr>
            <a:xfrm flipV="1">
              <a:off x="6973817" y="2190017"/>
              <a:ext cx="1136060" cy="1114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F505C644-805E-4F84-AB8C-C8EA8B5ED6A0}"/>
                </a:ext>
              </a:extLst>
            </p:cNvPr>
            <p:cNvCxnSpPr>
              <a:cxnSpLocks/>
              <a:endCxn id="77" idx="2"/>
            </p:cNvCxnSpPr>
            <p:nvPr/>
          </p:nvCxnSpPr>
          <p:spPr>
            <a:xfrm flipV="1">
              <a:off x="6969344" y="3154769"/>
              <a:ext cx="1144190" cy="1608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4372A08C-D85A-4789-921D-783C492E9778}"/>
                </a:ext>
              </a:extLst>
            </p:cNvPr>
            <p:cNvCxnSpPr>
              <a:cxnSpLocks/>
              <a:endCxn id="78" idx="2"/>
            </p:cNvCxnSpPr>
            <p:nvPr/>
          </p:nvCxnSpPr>
          <p:spPr>
            <a:xfrm>
              <a:off x="6991217" y="3304944"/>
              <a:ext cx="1133287" cy="808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8660AB07-3BA1-4221-9F83-E7674338F47E}"/>
                </a:ext>
              </a:extLst>
            </p:cNvPr>
            <p:cNvCxnSpPr>
              <a:endCxn id="79" idx="2"/>
            </p:cNvCxnSpPr>
            <p:nvPr/>
          </p:nvCxnSpPr>
          <p:spPr>
            <a:xfrm>
              <a:off x="6965228" y="3315666"/>
              <a:ext cx="1159276" cy="23904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CasellaDiTesto 105">
              <a:extLst>
                <a:ext uri="{FF2B5EF4-FFF2-40B4-BE49-F238E27FC236}">
                  <a16:creationId xmlns:a16="http://schemas.microsoft.com/office/drawing/2014/main" id="{3EC72936-10D3-4B02-9AD4-0C6895DC5287}"/>
                </a:ext>
              </a:extLst>
            </p:cNvPr>
            <p:cNvSpPr txBox="1"/>
            <p:nvPr/>
          </p:nvSpPr>
          <p:spPr>
            <a:xfrm>
              <a:off x="3991325" y="1635111"/>
              <a:ext cx="2545619" cy="548466"/>
            </a:xfrm>
            <a:prstGeom prst="rect">
              <a:avLst/>
            </a:prstGeom>
            <a:noFill/>
          </p:spPr>
          <p:txBody>
            <a:bodyPr wrap="none" rtlCol="0">
              <a:spAutoFit/>
            </a:bodyPr>
            <a:lstStyle/>
            <a:p>
              <a:r>
                <a:rPr lang="it-IT" sz="900" dirty="0"/>
                <a:t>1.0 min &lt; X &lt; 1.5 min</a:t>
              </a:r>
            </a:p>
          </p:txBody>
        </p:sp>
        <p:sp>
          <p:nvSpPr>
            <p:cNvPr id="107" name="CasellaDiTesto 106">
              <a:extLst>
                <a:ext uri="{FF2B5EF4-FFF2-40B4-BE49-F238E27FC236}">
                  <a16:creationId xmlns:a16="http://schemas.microsoft.com/office/drawing/2014/main" id="{8717837F-B52F-4E8E-BCE9-EE7D1E9AF1A7}"/>
                </a:ext>
              </a:extLst>
            </p:cNvPr>
            <p:cNvSpPr txBox="1"/>
            <p:nvPr/>
          </p:nvSpPr>
          <p:spPr>
            <a:xfrm>
              <a:off x="3976064" y="2612108"/>
              <a:ext cx="2545619" cy="548466"/>
            </a:xfrm>
            <a:prstGeom prst="rect">
              <a:avLst/>
            </a:prstGeom>
            <a:noFill/>
          </p:spPr>
          <p:txBody>
            <a:bodyPr wrap="none" rtlCol="0">
              <a:spAutoFit/>
            </a:bodyPr>
            <a:lstStyle/>
            <a:p>
              <a:r>
                <a:rPr lang="it-IT" sz="900" dirty="0"/>
                <a:t>1.5 min &lt; X &lt; 4.5 min</a:t>
              </a:r>
            </a:p>
          </p:txBody>
        </p:sp>
        <p:sp>
          <p:nvSpPr>
            <p:cNvPr id="108" name="CasellaDiTesto 107">
              <a:extLst>
                <a:ext uri="{FF2B5EF4-FFF2-40B4-BE49-F238E27FC236}">
                  <a16:creationId xmlns:a16="http://schemas.microsoft.com/office/drawing/2014/main" id="{52E2A334-8219-4E88-AC15-749CA9A7E44C}"/>
                </a:ext>
              </a:extLst>
            </p:cNvPr>
            <p:cNvSpPr txBox="1"/>
            <p:nvPr/>
          </p:nvSpPr>
          <p:spPr>
            <a:xfrm>
              <a:off x="3933131" y="3598809"/>
              <a:ext cx="2671813" cy="548466"/>
            </a:xfrm>
            <a:prstGeom prst="rect">
              <a:avLst/>
            </a:prstGeom>
            <a:noFill/>
          </p:spPr>
          <p:txBody>
            <a:bodyPr wrap="none" rtlCol="0">
              <a:spAutoFit/>
            </a:bodyPr>
            <a:lstStyle/>
            <a:p>
              <a:r>
                <a:rPr lang="it-IT" sz="900" dirty="0"/>
                <a:t>4.5 min &lt; X &lt; 15.0 min</a:t>
              </a:r>
            </a:p>
          </p:txBody>
        </p:sp>
      </p:grpSp>
      <p:cxnSp>
        <p:nvCxnSpPr>
          <p:cNvPr id="133" name="Connettore 2 132">
            <a:extLst>
              <a:ext uri="{FF2B5EF4-FFF2-40B4-BE49-F238E27FC236}">
                <a16:creationId xmlns:a16="http://schemas.microsoft.com/office/drawing/2014/main" id="{A4F6F26C-926B-46E4-83B0-0A7FFA194E69}"/>
              </a:ext>
            </a:extLst>
          </p:cNvPr>
          <p:cNvCxnSpPr/>
          <p:nvPr/>
        </p:nvCxnSpPr>
        <p:spPr>
          <a:xfrm>
            <a:off x="2164928" y="4779387"/>
            <a:ext cx="6805893" cy="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CasellaDiTesto 133">
            <a:extLst>
              <a:ext uri="{FF2B5EF4-FFF2-40B4-BE49-F238E27FC236}">
                <a16:creationId xmlns:a16="http://schemas.microsoft.com/office/drawing/2014/main" id="{871D70E3-0E2A-4FDE-A1D7-FC5556CF41F5}"/>
              </a:ext>
            </a:extLst>
          </p:cNvPr>
          <p:cNvSpPr txBox="1"/>
          <p:nvPr/>
        </p:nvSpPr>
        <p:spPr>
          <a:xfrm>
            <a:off x="6518978" y="5054438"/>
            <a:ext cx="3311932" cy="923330"/>
          </a:xfrm>
          <a:prstGeom prst="rect">
            <a:avLst/>
          </a:prstGeom>
          <a:noFill/>
        </p:spPr>
        <p:txBody>
          <a:bodyPr wrap="none" rtlCol="0">
            <a:spAutoFit/>
          </a:bodyPr>
          <a:lstStyle/>
          <a:p>
            <a:pPr marL="285750" indent="-285750">
              <a:buFont typeface="Wingdings" panose="05000000000000000000" pitchFamily="2" charset="2"/>
              <a:buChar char="v"/>
            </a:pPr>
            <a:r>
              <a:rPr lang="it-IT" dirty="0"/>
              <a:t>Multi-server (m server)</a:t>
            </a:r>
          </a:p>
          <a:p>
            <a:pPr marL="285750" indent="-285750">
              <a:buFont typeface="Wingdings" panose="05000000000000000000" pitchFamily="2" charset="2"/>
              <a:buChar char="v"/>
            </a:pPr>
            <a:r>
              <a:rPr lang="it-IT" dirty="0"/>
              <a:t>3 code a priorità</a:t>
            </a:r>
          </a:p>
          <a:p>
            <a:pPr marL="285750" indent="-285750">
              <a:buFont typeface="Wingdings" panose="05000000000000000000" pitchFamily="2" charset="2"/>
              <a:buChar char="v"/>
            </a:pPr>
            <a:r>
              <a:rPr lang="it-IT" dirty="0"/>
              <a:t>Policy di scheduling Size Based</a:t>
            </a:r>
          </a:p>
        </p:txBody>
      </p:sp>
      <p:sp>
        <p:nvSpPr>
          <p:cNvPr id="135" name="CasellaDiTesto 134">
            <a:extLst>
              <a:ext uri="{FF2B5EF4-FFF2-40B4-BE49-F238E27FC236}">
                <a16:creationId xmlns:a16="http://schemas.microsoft.com/office/drawing/2014/main" id="{3BF53B2B-E626-45F1-AF66-B3FE4A00EBF8}"/>
              </a:ext>
            </a:extLst>
          </p:cNvPr>
          <p:cNvSpPr txBox="1"/>
          <p:nvPr/>
        </p:nvSpPr>
        <p:spPr>
          <a:xfrm>
            <a:off x="1322281" y="5032362"/>
            <a:ext cx="2364750" cy="369332"/>
          </a:xfrm>
          <a:prstGeom prst="rect">
            <a:avLst/>
          </a:prstGeom>
          <a:noFill/>
        </p:spPr>
        <p:txBody>
          <a:bodyPr wrap="none" rtlCol="0">
            <a:spAutoFit/>
          </a:bodyPr>
          <a:lstStyle/>
          <a:p>
            <a:pPr marL="285750" indent="-285750">
              <a:buFont typeface="Wingdings" panose="05000000000000000000" pitchFamily="2" charset="2"/>
              <a:buChar char="v"/>
            </a:pPr>
            <a:r>
              <a:rPr lang="it-IT" dirty="0"/>
              <a:t>Schema concettuale</a:t>
            </a:r>
          </a:p>
        </p:txBody>
      </p:sp>
    </p:spTree>
    <p:extLst>
      <p:ext uri="{BB962C8B-B14F-4D97-AF65-F5344CB8AC3E}">
        <p14:creationId xmlns:p14="http://schemas.microsoft.com/office/powerpoint/2010/main" val="123564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CDCD9E8-EFE4-41AA-A1CF-869A31894EF3}"/>
              </a:ext>
            </a:extLst>
          </p:cNvPr>
          <p:cNvSpPr>
            <a:spLocks noGrp="1"/>
          </p:cNvSpPr>
          <p:nvPr>
            <p:ph type="ftr" sz="quarter" idx="11"/>
          </p:nvPr>
        </p:nvSpPr>
        <p:spPr/>
        <p:txBody>
          <a:bodyPr/>
          <a:lstStyle/>
          <a:p>
            <a:r>
              <a:rPr lang="it-IT"/>
              <a:t>ALESSANDRO PONTIS  &amp;  GIANMARCO BENCIVENNI</a:t>
            </a:r>
          </a:p>
        </p:txBody>
      </p:sp>
      <p:sp>
        <p:nvSpPr>
          <p:cNvPr id="4" name="Segnaposto numero diapositiva 3">
            <a:extLst>
              <a:ext uri="{FF2B5EF4-FFF2-40B4-BE49-F238E27FC236}">
                <a16:creationId xmlns:a16="http://schemas.microsoft.com/office/drawing/2014/main" id="{48574250-9F9A-4C7C-95EF-CAE85B1F083F}"/>
              </a:ext>
            </a:extLst>
          </p:cNvPr>
          <p:cNvSpPr>
            <a:spLocks noGrp="1"/>
          </p:cNvSpPr>
          <p:nvPr>
            <p:ph type="sldNum" sz="quarter" idx="12"/>
          </p:nvPr>
        </p:nvSpPr>
        <p:spPr/>
        <p:txBody>
          <a:bodyPr/>
          <a:lstStyle/>
          <a:p>
            <a:fld id="{5169FC84-42A9-44DA-9774-4D03F98EFDE0}" type="slidenum">
              <a:rPr lang="it-IT" smtClean="0"/>
              <a:t>18</a:t>
            </a:fld>
            <a:endParaRPr lang="it-IT"/>
          </a:p>
        </p:txBody>
      </p:sp>
      <p:pic>
        <p:nvPicPr>
          <p:cNvPr id="66" name="Immagine 65">
            <a:extLst>
              <a:ext uri="{FF2B5EF4-FFF2-40B4-BE49-F238E27FC236}">
                <a16:creationId xmlns:a16="http://schemas.microsoft.com/office/drawing/2014/main" id="{B22C5B70-08B2-4643-8ADF-420B04798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6" y="2924903"/>
            <a:ext cx="4259094" cy="3194321"/>
          </a:xfrm>
          <a:prstGeom prst="rect">
            <a:avLst/>
          </a:prstGeom>
        </p:spPr>
      </p:pic>
      <p:pic>
        <p:nvPicPr>
          <p:cNvPr id="67" name="Immagine 66">
            <a:extLst>
              <a:ext uri="{FF2B5EF4-FFF2-40B4-BE49-F238E27FC236}">
                <a16:creationId xmlns:a16="http://schemas.microsoft.com/office/drawing/2014/main" id="{FB77443B-B192-41E5-8113-57E1784F8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602" y="2892368"/>
            <a:ext cx="4345856" cy="3259393"/>
          </a:xfrm>
          <a:prstGeom prst="rect">
            <a:avLst/>
          </a:prstGeom>
        </p:spPr>
      </p:pic>
      <p:sp>
        <p:nvSpPr>
          <p:cNvPr id="68" name="Titolo 1">
            <a:extLst>
              <a:ext uri="{FF2B5EF4-FFF2-40B4-BE49-F238E27FC236}">
                <a16:creationId xmlns:a16="http://schemas.microsoft.com/office/drawing/2014/main" id="{C3175CA1-06CF-4B41-9B0C-489AC85C7D67}"/>
              </a:ext>
            </a:extLst>
          </p:cNvPr>
          <p:cNvSpPr>
            <a:spLocks noGrp="1"/>
          </p:cNvSpPr>
          <p:nvPr>
            <p:ph type="title"/>
          </p:nvPr>
        </p:nvSpPr>
        <p:spPr>
          <a:xfrm>
            <a:off x="677334" y="609600"/>
            <a:ext cx="10267186" cy="1320800"/>
          </a:xfrm>
        </p:spPr>
        <p:txBody>
          <a:bodyPr/>
          <a:lstStyle/>
          <a:p>
            <a:r>
              <a:rPr lang="it-IT" dirty="0"/>
              <a:t>Modello Avanzato: Modello delle Specifiche (2 di 2)</a:t>
            </a:r>
          </a:p>
        </p:txBody>
      </p:sp>
      <mc:AlternateContent xmlns:mc="http://schemas.openxmlformats.org/markup-compatibility/2006" xmlns:a14="http://schemas.microsoft.com/office/drawing/2010/main">
        <mc:Choice Requires="a14">
          <p:sp>
            <p:nvSpPr>
              <p:cNvPr id="72" name="Segnaposto contenuto 2">
                <a:extLst>
                  <a:ext uri="{FF2B5EF4-FFF2-40B4-BE49-F238E27FC236}">
                    <a16:creationId xmlns:a16="http://schemas.microsoft.com/office/drawing/2014/main" id="{61C56729-D3FA-416E-8625-9497317A9095}"/>
                  </a:ext>
                </a:extLst>
              </p:cNvPr>
              <p:cNvSpPr txBox="1">
                <a:spLocks/>
              </p:cNvSpPr>
              <p:nvPr/>
            </p:nvSpPr>
            <p:spPr>
              <a:xfrm>
                <a:off x="677334" y="1660958"/>
                <a:ext cx="9160721" cy="43344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solidFill>
                      <a:schemeClr val="tx2"/>
                    </a:solidFill>
                  </a:rPr>
                  <a:t>P1 : </a:t>
                </a:r>
                <a14:m>
                  <m:oMath xmlns:m="http://schemas.openxmlformats.org/officeDocument/2006/math">
                    <m:r>
                      <a:rPr lang="it-IT" b="0" i="1" smtClean="0">
                        <a:solidFill>
                          <a:schemeClr val="tx2"/>
                        </a:solidFill>
                        <a:latin typeface="Cambria Math" panose="02040503050406030204" pitchFamily="18" charset="0"/>
                      </a:rPr>
                      <m:t>𝑃𝑟</m:t>
                    </m:r>
                    <m:d>
                      <m:dPr>
                        <m:begChr m:val="{"/>
                        <m:endChr m:val="}"/>
                        <m:ctrlPr>
                          <a:rPr lang="it-IT" b="0" i="1" smtClean="0">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1.0</m:t>
                        </m:r>
                        <m:r>
                          <a:rPr lang="it-IT" b="0" i="1" smtClean="0">
                            <a:solidFill>
                              <a:schemeClr val="tx2"/>
                            </a:solidFill>
                            <a:latin typeface="Cambria Math" panose="02040503050406030204" pitchFamily="18" charset="0"/>
                            <a:ea typeface="Cambria Math" panose="02040503050406030204" pitchFamily="18" charset="0"/>
                          </a:rPr>
                          <m:t>≤</m:t>
                        </m:r>
                        <m:r>
                          <a:rPr lang="it-IT" b="0" i="1" smtClean="0">
                            <a:solidFill>
                              <a:schemeClr val="tx2"/>
                            </a:solidFill>
                            <a:latin typeface="Cambria Math" panose="02040503050406030204" pitchFamily="18" charset="0"/>
                            <a:ea typeface="Cambria Math" panose="02040503050406030204" pitchFamily="18" charset="0"/>
                          </a:rPr>
                          <m:t>𝑋</m:t>
                        </m:r>
                        <m:r>
                          <a:rPr lang="it-IT" i="1" smtClean="0">
                            <a:solidFill>
                              <a:schemeClr val="tx2"/>
                            </a:solidFill>
                            <a:latin typeface="Cambria Math" panose="02040503050406030204" pitchFamily="18" charset="0"/>
                            <a:ea typeface="Cambria Math" panose="02040503050406030204" pitchFamily="18" charset="0"/>
                          </a:rPr>
                          <m:t>&lt;</m:t>
                        </m:r>
                        <m:r>
                          <a:rPr lang="it-IT" b="0" i="1" smtClean="0">
                            <a:solidFill>
                              <a:schemeClr val="tx2"/>
                            </a:solidFill>
                            <a:latin typeface="Cambria Math" panose="02040503050406030204" pitchFamily="18" charset="0"/>
                            <a:ea typeface="Cambria Math" panose="02040503050406030204" pitchFamily="18" charset="0"/>
                          </a:rPr>
                          <m:t>1.5</m:t>
                        </m:r>
                      </m:e>
                    </m:d>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𝐹</m:t>
                    </m:r>
                    <m:d>
                      <m:dPr>
                        <m:ctrlPr>
                          <a:rPr lang="it-IT" b="0" i="1" smtClean="0">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1.5</m:t>
                        </m:r>
                      </m:e>
                    </m:d>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𝐹</m:t>
                    </m:r>
                    <m:d>
                      <m:dPr>
                        <m:ctrlPr>
                          <a:rPr lang="it-IT" b="0" i="1" smtClean="0">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1.0</m:t>
                        </m:r>
                      </m:e>
                    </m:d>
                    <m:r>
                      <a:rPr lang="it-IT" b="0" i="1" smtClean="0">
                        <a:solidFill>
                          <a:schemeClr val="tx2"/>
                        </a:solidFill>
                        <a:latin typeface="Cambria Math" panose="02040503050406030204" pitchFamily="18" charset="0"/>
                      </a:rPr>
                      <m:t>=0.199991 </m:t>
                    </m:r>
                  </m:oMath>
                </a14:m>
                <a:endParaRPr lang="it-IT" b="0" dirty="0">
                  <a:solidFill>
                    <a:schemeClr val="tx2"/>
                  </a:solidFill>
                </a:endParaRPr>
              </a:p>
              <a:p>
                <a:r>
                  <a:rPr lang="it-IT" dirty="0">
                    <a:solidFill>
                      <a:schemeClr val="tx2"/>
                    </a:solidFill>
                  </a:rPr>
                  <a:t>P2 : </a:t>
                </a:r>
                <a14:m>
                  <m:oMath xmlns:m="http://schemas.openxmlformats.org/officeDocument/2006/math">
                    <m:r>
                      <a:rPr lang="it-IT" b="0" i="1" smtClean="0">
                        <a:solidFill>
                          <a:schemeClr val="tx2"/>
                        </a:solidFill>
                        <a:latin typeface="Cambria Math" panose="02040503050406030204" pitchFamily="18" charset="0"/>
                      </a:rPr>
                      <m:t>𝑃𝑟</m:t>
                    </m:r>
                    <m:d>
                      <m:dPr>
                        <m:begChr m:val="{"/>
                        <m:endChr m:val="}"/>
                        <m:ctrlPr>
                          <a:rPr lang="it-IT" b="0" i="1" smtClean="0">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1.5</m:t>
                        </m:r>
                        <m:r>
                          <a:rPr lang="it-IT" b="0" i="1" smtClean="0">
                            <a:solidFill>
                              <a:schemeClr val="tx2"/>
                            </a:solidFill>
                            <a:latin typeface="Cambria Math" panose="02040503050406030204" pitchFamily="18" charset="0"/>
                            <a:ea typeface="Cambria Math" panose="02040503050406030204" pitchFamily="18" charset="0"/>
                          </a:rPr>
                          <m:t>≤</m:t>
                        </m:r>
                        <m:r>
                          <a:rPr lang="it-IT" b="0" i="1" smtClean="0">
                            <a:solidFill>
                              <a:schemeClr val="tx2"/>
                            </a:solidFill>
                            <a:latin typeface="Cambria Math" panose="02040503050406030204" pitchFamily="18" charset="0"/>
                            <a:ea typeface="Cambria Math" panose="02040503050406030204" pitchFamily="18" charset="0"/>
                          </a:rPr>
                          <m:t>𝑋</m:t>
                        </m:r>
                        <m:r>
                          <a:rPr lang="it-IT" i="1">
                            <a:solidFill>
                              <a:schemeClr val="tx2"/>
                            </a:solidFill>
                            <a:latin typeface="Cambria Math" panose="02040503050406030204" pitchFamily="18" charset="0"/>
                            <a:ea typeface="Cambria Math" panose="02040503050406030204" pitchFamily="18" charset="0"/>
                          </a:rPr>
                          <m:t>&lt;</m:t>
                        </m:r>
                        <m:r>
                          <a:rPr lang="it-IT" b="0" i="1" smtClean="0">
                            <a:solidFill>
                              <a:schemeClr val="tx2"/>
                            </a:solidFill>
                            <a:latin typeface="Cambria Math" panose="02040503050406030204" pitchFamily="18" charset="0"/>
                            <a:ea typeface="Cambria Math" panose="02040503050406030204" pitchFamily="18" charset="0"/>
                          </a:rPr>
                          <m:t>4.5</m:t>
                        </m:r>
                      </m:e>
                    </m:d>
                    <m:r>
                      <a:rPr lang="it-IT" i="1">
                        <a:solidFill>
                          <a:schemeClr val="tx2"/>
                        </a:solidFill>
                        <a:latin typeface="Cambria Math" panose="02040503050406030204" pitchFamily="18" charset="0"/>
                      </a:rPr>
                      <m:t>=</m:t>
                    </m:r>
                    <m:r>
                      <a:rPr lang="it-IT" i="1">
                        <a:solidFill>
                          <a:schemeClr val="tx2"/>
                        </a:solidFill>
                        <a:latin typeface="Cambria Math" panose="02040503050406030204" pitchFamily="18" charset="0"/>
                      </a:rPr>
                      <m:t>𝐹</m:t>
                    </m:r>
                    <m:d>
                      <m:dPr>
                        <m:ctrlPr>
                          <a:rPr lang="it-IT" i="1">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4</m:t>
                        </m:r>
                        <m:r>
                          <a:rPr lang="it-IT" i="1">
                            <a:solidFill>
                              <a:schemeClr val="tx2"/>
                            </a:solidFill>
                            <a:latin typeface="Cambria Math" panose="02040503050406030204" pitchFamily="18" charset="0"/>
                          </a:rPr>
                          <m:t>.5</m:t>
                        </m:r>
                      </m:e>
                    </m:d>
                    <m:r>
                      <a:rPr lang="it-IT" i="1">
                        <a:solidFill>
                          <a:schemeClr val="tx2"/>
                        </a:solidFill>
                        <a:latin typeface="Cambria Math" panose="02040503050406030204" pitchFamily="18" charset="0"/>
                      </a:rPr>
                      <m:t>−</m:t>
                    </m:r>
                    <m:r>
                      <a:rPr lang="it-IT" i="1">
                        <a:solidFill>
                          <a:schemeClr val="tx2"/>
                        </a:solidFill>
                        <a:latin typeface="Cambria Math" panose="02040503050406030204" pitchFamily="18" charset="0"/>
                      </a:rPr>
                      <m:t>𝐹</m:t>
                    </m:r>
                    <m:d>
                      <m:dPr>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1.</m:t>
                        </m:r>
                        <m:r>
                          <a:rPr lang="it-IT" b="0" i="1" smtClean="0">
                            <a:solidFill>
                              <a:schemeClr val="tx2"/>
                            </a:solidFill>
                            <a:latin typeface="Cambria Math" panose="02040503050406030204" pitchFamily="18" charset="0"/>
                          </a:rPr>
                          <m:t>5</m:t>
                        </m:r>
                      </m:e>
                    </m:d>
                    <m:r>
                      <a:rPr lang="it-IT" i="1">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0.443606</m:t>
                    </m:r>
                  </m:oMath>
                </a14:m>
                <a:endParaRPr lang="it-IT" dirty="0">
                  <a:solidFill>
                    <a:schemeClr val="tx2"/>
                  </a:solidFill>
                </a:endParaRPr>
              </a:p>
              <a:p>
                <a:r>
                  <a:rPr lang="it-IT" dirty="0">
                    <a:solidFill>
                      <a:schemeClr val="tx2"/>
                    </a:solidFill>
                  </a:rPr>
                  <a:t>P3 : </a:t>
                </a:r>
                <a14:m>
                  <m:oMath xmlns:m="http://schemas.openxmlformats.org/officeDocument/2006/math">
                    <m:r>
                      <a:rPr lang="it-IT" b="0" i="1" smtClean="0">
                        <a:solidFill>
                          <a:schemeClr val="tx2"/>
                        </a:solidFill>
                        <a:latin typeface="Cambria Math" panose="02040503050406030204" pitchFamily="18" charset="0"/>
                      </a:rPr>
                      <m:t>𝑃𝑟</m:t>
                    </m:r>
                    <m:d>
                      <m:dPr>
                        <m:begChr m:val="{"/>
                        <m:endChr m:val="}"/>
                        <m:ctrlPr>
                          <a:rPr lang="it-IT" b="0" i="1" smtClean="0">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4.5</m:t>
                        </m:r>
                        <m:r>
                          <a:rPr lang="it-IT" b="0" i="1" smtClean="0">
                            <a:solidFill>
                              <a:schemeClr val="tx2"/>
                            </a:solidFill>
                            <a:latin typeface="Cambria Math" panose="02040503050406030204" pitchFamily="18" charset="0"/>
                            <a:ea typeface="Cambria Math" panose="02040503050406030204" pitchFamily="18" charset="0"/>
                          </a:rPr>
                          <m:t>≤</m:t>
                        </m:r>
                        <m:r>
                          <a:rPr lang="it-IT" b="0" i="1" smtClean="0">
                            <a:solidFill>
                              <a:schemeClr val="tx2"/>
                            </a:solidFill>
                            <a:latin typeface="Cambria Math" panose="02040503050406030204" pitchFamily="18" charset="0"/>
                            <a:ea typeface="Cambria Math" panose="02040503050406030204" pitchFamily="18" charset="0"/>
                          </a:rPr>
                          <m:t>𝑋</m:t>
                        </m:r>
                        <m:r>
                          <a:rPr lang="it-IT" i="1">
                            <a:solidFill>
                              <a:schemeClr val="tx2"/>
                            </a:solidFill>
                            <a:latin typeface="Cambria Math" panose="02040503050406030204" pitchFamily="18" charset="0"/>
                            <a:ea typeface="Cambria Math" panose="02040503050406030204" pitchFamily="18" charset="0"/>
                          </a:rPr>
                          <m:t>≤</m:t>
                        </m:r>
                        <m:r>
                          <a:rPr lang="it-IT" b="0" i="1" smtClean="0">
                            <a:solidFill>
                              <a:schemeClr val="tx2"/>
                            </a:solidFill>
                            <a:latin typeface="Cambria Math" panose="02040503050406030204" pitchFamily="18" charset="0"/>
                            <a:ea typeface="Cambria Math" panose="02040503050406030204" pitchFamily="18" charset="0"/>
                          </a:rPr>
                          <m:t>15</m:t>
                        </m:r>
                      </m:e>
                    </m:d>
                    <m:r>
                      <a:rPr lang="it-IT" b="0" i="1" smtClean="0">
                        <a:solidFill>
                          <a:schemeClr val="tx2"/>
                        </a:solidFill>
                        <a:latin typeface="Cambria Math" panose="02040503050406030204" pitchFamily="18" charset="0"/>
                        <a:ea typeface="Cambria Math" panose="02040503050406030204" pitchFamily="18" charset="0"/>
                      </a:rPr>
                      <m:t> </m:t>
                    </m:r>
                    <m:r>
                      <a:rPr lang="it-IT" i="1">
                        <a:solidFill>
                          <a:schemeClr val="tx2"/>
                        </a:solidFill>
                        <a:latin typeface="Cambria Math" panose="02040503050406030204" pitchFamily="18" charset="0"/>
                      </a:rPr>
                      <m:t>=</m:t>
                    </m:r>
                    <m:r>
                      <a:rPr lang="it-IT" i="1">
                        <a:solidFill>
                          <a:schemeClr val="tx2"/>
                        </a:solidFill>
                        <a:latin typeface="Cambria Math" panose="02040503050406030204" pitchFamily="18" charset="0"/>
                      </a:rPr>
                      <m:t>𝐹</m:t>
                    </m:r>
                    <m:d>
                      <m:dPr>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15</m:t>
                        </m:r>
                      </m:e>
                    </m:d>
                    <m:r>
                      <a:rPr lang="it-IT" i="1">
                        <a:solidFill>
                          <a:schemeClr val="tx2"/>
                        </a:solidFill>
                        <a:latin typeface="Cambria Math" panose="02040503050406030204" pitchFamily="18" charset="0"/>
                      </a:rPr>
                      <m:t>−</m:t>
                    </m:r>
                    <m:r>
                      <a:rPr lang="it-IT" i="1">
                        <a:solidFill>
                          <a:schemeClr val="tx2"/>
                        </a:solidFill>
                        <a:latin typeface="Cambria Math" panose="02040503050406030204" pitchFamily="18" charset="0"/>
                      </a:rPr>
                      <m:t>𝐹</m:t>
                    </m:r>
                    <m:d>
                      <m:dPr>
                        <m:ctrlPr>
                          <a:rPr lang="it-IT" i="1">
                            <a:solidFill>
                              <a:schemeClr val="tx2"/>
                            </a:solidFill>
                            <a:latin typeface="Cambria Math" panose="02040503050406030204" pitchFamily="18" charset="0"/>
                          </a:rPr>
                        </m:ctrlPr>
                      </m:dPr>
                      <m:e>
                        <m:r>
                          <a:rPr lang="it-IT" b="0" i="1" smtClean="0">
                            <a:solidFill>
                              <a:schemeClr val="tx2"/>
                            </a:solidFill>
                            <a:latin typeface="Cambria Math" panose="02040503050406030204" pitchFamily="18" charset="0"/>
                          </a:rPr>
                          <m:t>4.5</m:t>
                        </m:r>
                      </m:e>
                    </m:d>
                    <m:r>
                      <a:rPr lang="it-IT" b="0" i="1" smtClean="0">
                        <a:solidFill>
                          <a:schemeClr val="tx2"/>
                        </a:solidFill>
                        <a:latin typeface="Cambria Math" panose="02040503050406030204" pitchFamily="18" charset="0"/>
                      </a:rPr>
                      <m:t> </m:t>
                    </m:r>
                    <m:r>
                      <a:rPr lang="it-IT" i="1">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0.356402</m:t>
                    </m:r>
                  </m:oMath>
                </a14:m>
                <a:endParaRPr lang="it-IT" dirty="0">
                  <a:solidFill>
                    <a:schemeClr val="tx2"/>
                  </a:solidFill>
                </a:endParaRPr>
              </a:p>
              <a:p>
                <a:pPr marL="0" indent="0">
                  <a:buNone/>
                </a:pPr>
                <a:endParaRPr lang="it-IT" dirty="0">
                  <a:solidFill>
                    <a:schemeClr val="tx2"/>
                  </a:solidFill>
                </a:endParaRPr>
              </a:p>
            </p:txBody>
          </p:sp>
        </mc:Choice>
        <mc:Fallback xmlns="">
          <p:sp>
            <p:nvSpPr>
              <p:cNvPr id="72" name="Segnaposto contenuto 2">
                <a:extLst>
                  <a:ext uri="{FF2B5EF4-FFF2-40B4-BE49-F238E27FC236}">
                    <a16:creationId xmlns:a16="http://schemas.microsoft.com/office/drawing/2014/main" id="{61C56729-D3FA-416E-8625-9497317A9095}"/>
                  </a:ext>
                </a:extLst>
              </p:cNvPr>
              <p:cNvSpPr txBox="1">
                <a:spLocks noRot="1" noChangeAspect="1" noMove="1" noResize="1" noEditPoints="1" noAdjustHandles="1" noChangeArrowheads="1" noChangeShapeType="1" noTextEdit="1"/>
              </p:cNvSpPr>
              <p:nvPr/>
            </p:nvSpPr>
            <p:spPr>
              <a:xfrm>
                <a:off x="677334" y="1660958"/>
                <a:ext cx="9160721" cy="4334479"/>
              </a:xfrm>
              <a:prstGeom prst="rect">
                <a:avLst/>
              </a:prstGeom>
              <a:blipFill>
                <a:blip r:embed="rId4"/>
                <a:stretch>
                  <a:fillRect l="-133" t="-702"/>
                </a:stretch>
              </a:blipFill>
            </p:spPr>
            <p:txBody>
              <a:bodyPr/>
              <a:lstStyle/>
              <a:p>
                <a:r>
                  <a:rPr lang="it-IT">
                    <a:noFill/>
                  </a:rPr>
                  <a:t> </a:t>
                </a:r>
              </a:p>
            </p:txBody>
          </p:sp>
        </mc:Fallback>
      </mc:AlternateContent>
    </p:spTree>
    <p:extLst>
      <p:ext uri="{BB962C8B-B14F-4D97-AF65-F5344CB8AC3E}">
        <p14:creationId xmlns:p14="http://schemas.microsoft.com/office/powerpoint/2010/main" val="381186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CDCD9E8-EFE4-41AA-A1CF-869A31894EF3}"/>
              </a:ext>
            </a:extLst>
          </p:cNvPr>
          <p:cNvSpPr>
            <a:spLocks noGrp="1"/>
          </p:cNvSpPr>
          <p:nvPr>
            <p:ph type="ftr" sz="quarter" idx="11"/>
          </p:nvPr>
        </p:nvSpPr>
        <p:spPr/>
        <p:txBody>
          <a:bodyPr/>
          <a:lstStyle/>
          <a:p>
            <a:r>
              <a:rPr lang="it-IT" dirty="0"/>
              <a:t>ALESSANDRO PONTIS  &amp;  GIANMARCO BENCIVENNI</a:t>
            </a:r>
          </a:p>
        </p:txBody>
      </p:sp>
      <p:sp>
        <p:nvSpPr>
          <p:cNvPr id="4" name="Segnaposto numero diapositiva 3">
            <a:extLst>
              <a:ext uri="{FF2B5EF4-FFF2-40B4-BE49-F238E27FC236}">
                <a16:creationId xmlns:a16="http://schemas.microsoft.com/office/drawing/2014/main" id="{48574250-9F9A-4C7C-95EF-CAE85B1F083F}"/>
              </a:ext>
            </a:extLst>
          </p:cNvPr>
          <p:cNvSpPr>
            <a:spLocks noGrp="1"/>
          </p:cNvSpPr>
          <p:nvPr>
            <p:ph type="sldNum" sz="quarter" idx="12"/>
          </p:nvPr>
        </p:nvSpPr>
        <p:spPr/>
        <p:txBody>
          <a:bodyPr/>
          <a:lstStyle/>
          <a:p>
            <a:fld id="{5169FC84-42A9-44DA-9774-4D03F98EFDE0}" type="slidenum">
              <a:rPr lang="it-IT" smtClean="0"/>
              <a:t>19</a:t>
            </a:fld>
            <a:endParaRPr lang="it-IT"/>
          </a:p>
        </p:txBody>
      </p:sp>
      <p:sp>
        <p:nvSpPr>
          <p:cNvPr id="68" name="Titolo 1">
            <a:extLst>
              <a:ext uri="{FF2B5EF4-FFF2-40B4-BE49-F238E27FC236}">
                <a16:creationId xmlns:a16="http://schemas.microsoft.com/office/drawing/2014/main" id="{C3175CA1-06CF-4B41-9B0C-489AC85C7D67}"/>
              </a:ext>
            </a:extLst>
          </p:cNvPr>
          <p:cNvSpPr>
            <a:spLocks noGrp="1"/>
          </p:cNvSpPr>
          <p:nvPr>
            <p:ph type="title"/>
          </p:nvPr>
        </p:nvSpPr>
        <p:spPr>
          <a:xfrm>
            <a:off x="677334" y="609600"/>
            <a:ext cx="8596668" cy="1320800"/>
          </a:xfrm>
        </p:spPr>
        <p:txBody>
          <a:bodyPr/>
          <a:lstStyle/>
          <a:p>
            <a:r>
              <a:rPr lang="it-IT" dirty="0"/>
              <a:t>Modello Avanzato: Verifica</a:t>
            </a:r>
          </a:p>
        </p:txBody>
      </p:sp>
      <mc:AlternateContent xmlns:mc="http://schemas.openxmlformats.org/markup-compatibility/2006" xmlns:a14="http://schemas.microsoft.com/office/drawing/2010/main">
        <mc:Choice Requires="a14">
          <p:sp>
            <p:nvSpPr>
              <p:cNvPr id="72" name="Segnaposto contenuto 2">
                <a:extLst>
                  <a:ext uri="{FF2B5EF4-FFF2-40B4-BE49-F238E27FC236}">
                    <a16:creationId xmlns:a16="http://schemas.microsoft.com/office/drawing/2014/main" id="{61C56729-D3FA-416E-8625-9497317A9095}"/>
                  </a:ext>
                </a:extLst>
              </p:cNvPr>
              <p:cNvSpPr txBox="1">
                <a:spLocks/>
              </p:cNvSpPr>
              <p:nvPr/>
            </p:nvSpPr>
            <p:spPr>
              <a:xfrm>
                <a:off x="677334" y="1660958"/>
                <a:ext cx="9160721" cy="43344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Sono stati applicati alcuni passaggi di controllo per verificare qualora il modello computazionale sia coerente e corretto rispetto a quanto illustrato nel modello delle specifiche. </a:t>
                </a:r>
              </a:p>
              <a:p>
                <a:r>
                  <a:rPr lang="it-IT" dirty="0"/>
                  <a:t>L’effettiva correttezza del modello computazionale è stata verificata attraverso una fase di testing, controllando la veridicità delle seguenti uguaglianze:</a:t>
                </a:r>
              </a:p>
              <a:p>
                <a:pPr lvl="1"/>
                <a14:m>
                  <m:oMath xmlns:m="http://schemas.openxmlformats.org/officeDocument/2006/math">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𝑤</m:t>
                        </m:r>
                      </m:e>
                    </m:acc>
                    <m:r>
                      <a:rPr lang="it-IT" b="0" i="1" smtClean="0">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𝑑</m:t>
                        </m:r>
                      </m:e>
                    </m:acc>
                    <m:r>
                      <a:rPr lang="it-IT" i="1">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𝑠</m:t>
                        </m:r>
                      </m:e>
                    </m:acc>
                  </m:oMath>
                </a14:m>
                <a:endParaRPr lang="it-IT" dirty="0">
                  <a:solidFill>
                    <a:schemeClr val="tx2"/>
                  </a:solidFill>
                </a:endParaRP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𝑤</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𝑑</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sSub>
                          <m:sSubPr>
                            <m:ctrlPr>
                              <a:rPr lang="it-IT" i="1">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𝑠</m:t>
                            </m:r>
                          </m:e>
                          <m:sub>
                            <m:r>
                              <a:rPr lang="it-IT" i="1">
                                <a:solidFill>
                                  <a:schemeClr val="tx2"/>
                                </a:solidFill>
                                <a:latin typeface="Cambria Math" panose="02040503050406030204" pitchFamily="18" charset="0"/>
                              </a:rPr>
                              <m:t>𝑖</m:t>
                            </m:r>
                          </m:sub>
                        </m:sSub>
                      </m:e>
                    </m:acc>
                  </m:oMath>
                </a14:m>
                <a:endParaRPr lang="it-IT" dirty="0">
                  <a:solidFill>
                    <a:schemeClr val="tx2"/>
                  </a:solidFill>
                </a:endParaRPr>
              </a:p>
              <a:p>
                <a:pPr lvl="1"/>
                <a14:m>
                  <m:oMath xmlns:m="http://schemas.openxmlformats.org/officeDocument/2006/math">
                    <m:acc>
                      <m:accPr>
                        <m:chr m:val="̅"/>
                        <m:ctrlPr>
                          <a:rPr lang="it-IT" i="1">
                            <a:solidFill>
                              <a:schemeClr val="tx2"/>
                            </a:solidFill>
                            <a:latin typeface="Cambria Math" panose="02040503050406030204" pitchFamily="18" charset="0"/>
                          </a:rPr>
                        </m:ctrlPr>
                      </m:accPr>
                      <m:e>
                        <m:r>
                          <a:rPr lang="it-IT" i="1">
                            <a:solidFill>
                              <a:schemeClr val="tx2"/>
                            </a:solidFill>
                            <a:latin typeface="Cambria Math" panose="02040503050406030204" pitchFamily="18" charset="0"/>
                          </a:rPr>
                          <m:t>𝑙</m:t>
                        </m:r>
                      </m:e>
                    </m:acc>
                    <m:r>
                      <a:rPr lang="it-IT" i="1">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r>
                          <a:rPr lang="it-IT" i="1">
                            <a:solidFill>
                              <a:schemeClr val="tx2"/>
                            </a:solidFill>
                            <a:latin typeface="Cambria Math" panose="02040503050406030204" pitchFamily="18" charset="0"/>
                          </a:rPr>
                          <m:t>𝑤</m:t>
                        </m:r>
                      </m:e>
                    </m:acc>
                    <m:r>
                      <a:rPr lang="it-IT" b="0" i="1" smtClean="0">
                        <a:solidFill>
                          <a:schemeClr val="tx2"/>
                        </a:solidFill>
                        <a:latin typeface="Cambria Math" panose="02040503050406030204" pitchFamily="18" charset="0"/>
                        <a:ea typeface="Cambria Math" panose="02040503050406030204" pitchFamily="18" charset="0"/>
                      </a:rPr>
                      <m:t>∙</m:t>
                    </m:r>
                  </m:oMath>
                </a14:m>
                <a:r>
                  <a:rPr lang="it-IT" dirty="0">
                    <a:solidFill>
                      <a:schemeClr val="tx2"/>
                    </a:solidFill>
                  </a:rPr>
                  <a:t> </a:t>
                </a:r>
                <a14:m>
                  <m:oMath xmlns:m="http://schemas.openxmlformats.org/officeDocument/2006/math">
                    <m:acc>
                      <m:accPr>
                        <m:chr m:val="̅"/>
                        <m:ctrlPr>
                          <a:rPr lang="it-IT" i="1">
                            <a:solidFill>
                              <a:schemeClr val="tx2"/>
                            </a:solidFill>
                            <a:latin typeface="Cambria Math" panose="02040503050406030204" pitchFamily="18" charset="0"/>
                          </a:rPr>
                        </m:ctrlPr>
                      </m:accPr>
                      <m:e>
                        <m:r>
                          <m:rPr>
                            <m:sty m:val="p"/>
                          </m:rPr>
                          <a:rPr lang="el-GR" i="1">
                            <a:solidFill>
                              <a:schemeClr val="tx2"/>
                            </a:solidFill>
                            <a:latin typeface="Cambria Math" panose="02040503050406030204" pitchFamily="18" charset="0"/>
                          </a:rPr>
                          <m:t>γ</m:t>
                        </m:r>
                      </m:e>
                    </m:acc>
                  </m:oMath>
                </a14:m>
                <a:r>
                  <a:rPr lang="it-IT" dirty="0">
                    <a:solidFill>
                      <a:schemeClr val="tx2"/>
                    </a:solidFill>
                  </a:rPr>
                  <a:t>                                         (Little)</a:t>
                </a: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𝑞</m:t>
                            </m:r>
                          </m:e>
                          <m:sub>
                            <m:r>
                              <a:rPr lang="it-IT" b="0" i="1" smtClean="0">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smtClean="0">
                            <a:solidFill>
                              <a:schemeClr val="tx2"/>
                            </a:solidFill>
                            <a:latin typeface="Cambria Math" panose="02040503050406030204" pitchFamily="18" charset="0"/>
                          </a:rPr>
                        </m:ctrlPr>
                      </m:accPr>
                      <m:e>
                        <m:sSub>
                          <m:sSubPr>
                            <m:ctrlPr>
                              <a:rPr lang="it-IT"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𝑑</m:t>
                            </m:r>
                          </m:e>
                          <m:sub>
                            <m:r>
                              <a:rPr lang="it-IT" b="0" i="1" smtClean="0">
                                <a:solidFill>
                                  <a:schemeClr val="tx2"/>
                                </a:solidFill>
                                <a:latin typeface="Cambria Math" panose="02040503050406030204" pitchFamily="18" charset="0"/>
                              </a:rPr>
                              <m:t>𝑖</m:t>
                            </m:r>
                          </m:sub>
                        </m:sSub>
                      </m:e>
                    </m:acc>
                    <m:r>
                      <a:rPr lang="it-IT" i="1" smtClean="0">
                        <a:solidFill>
                          <a:schemeClr val="tx2"/>
                        </a:solidFill>
                        <a:latin typeface="Cambria Math" panose="02040503050406030204" pitchFamily="18" charset="0"/>
                        <a:ea typeface="Cambria Math" panose="02040503050406030204" pitchFamily="18" charset="0"/>
                      </a:rPr>
                      <m:t>∙</m:t>
                    </m:r>
                    <m:acc>
                      <m:accPr>
                        <m:chr m:val="̅"/>
                        <m:ctrlPr>
                          <a:rPr lang="it-IT" i="1">
                            <a:solidFill>
                              <a:schemeClr val="tx2"/>
                            </a:solidFill>
                            <a:latin typeface="Cambria Math" panose="02040503050406030204" pitchFamily="18" charset="0"/>
                          </a:rPr>
                        </m:ctrlPr>
                      </m:accPr>
                      <m:e>
                        <m:sSub>
                          <m:sSubPr>
                            <m:ctrlPr>
                              <a:rPr lang="it-IT" i="1">
                                <a:solidFill>
                                  <a:schemeClr val="tx2"/>
                                </a:solidFill>
                                <a:latin typeface="Cambria Math" panose="02040503050406030204" pitchFamily="18" charset="0"/>
                              </a:rPr>
                            </m:ctrlPr>
                          </m:sSubPr>
                          <m:e>
                            <m:r>
                              <m:rPr>
                                <m:sty m:val="p"/>
                              </m:rPr>
                              <a:rPr lang="el-GR" i="1" smtClean="0">
                                <a:solidFill>
                                  <a:schemeClr val="tx2"/>
                                </a:solidFill>
                                <a:latin typeface="Cambria Math" panose="02040503050406030204" pitchFamily="18" charset="0"/>
                              </a:rPr>
                              <m:t>γ</m:t>
                            </m:r>
                          </m:e>
                          <m:sub>
                            <m:r>
                              <a:rPr lang="it-IT" i="1">
                                <a:solidFill>
                                  <a:schemeClr val="tx2"/>
                                </a:solidFill>
                                <a:latin typeface="Cambria Math" panose="02040503050406030204" pitchFamily="18" charset="0"/>
                              </a:rPr>
                              <m:t>𝑖</m:t>
                            </m:r>
                          </m:sub>
                        </m:sSub>
                      </m:e>
                    </m:acc>
                    <m:r>
                      <a:rPr lang="it-IT" b="0" i="1" smtClean="0">
                        <a:solidFill>
                          <a:schemeClr val="tx2"/>
                        </a:solidFill>
                        <a:latin typeface="Cambria Math" panose="02040503050406030204" pitchFamily="18" charset="0"/>
                      </a:rPr>
                      <m:t>=</m:t>
                    </m:r>
                    <m:acc>
                      <m:accPr>
                        <m:chr m:val="̅"/>
                        <m:ctrlPr>
                          <a:rPr lang="it-IT" i="1">
                            <a:solidFill>
                              <a:schemeClr val="tx2"/>
                            </a:solidFill>
                            <a:latin typeface="Cambria Math" panose="02040503050406030204" pitchFamily="18" charset="0"/>
                          </a:rPr>
                        </m:ctrlPr>
                      </m:accPr>
                      <m:e>
                        <m:sSub>
                          <m:sSubPr>
                            <m:ctrlPr>
                              <a:rPr lang="it-IT" i="1">
                                <a:solidFill>
                                  <a:schemeClr val="tx2"/>
                                </a:solidFill>
                                <a:latin typeface="Cambria Math" panose="02040503050406030204" pitchFamily="18" charset="0"/>
                              </a:rPr>
                            </m:ctrlPr>
                          </m:sSubPr>
                          <m:e>
                            <m:r>
                              <a:rPr lang="it-IT" i="1">
                                <a:solidFill>
                                  <a:schemeClr val="tx2"/>
                                </a:solidFill>
                                <a:latin typeface="Cambria Math" panose="02040503050406030204" pitchFamily="18" charset="0"/>
                              </a:rPr>
                              <m:t>𝑑</m:t>
                            </m:r>
                          </m:e>
                          <m:sub>
                            <m:r>
                              <a:rPr lang="it-IT" i="1">
                                <a:solidFill>
                                  <a:schemeClr val="tx2"/>
                                </a:solidFill>
                                <a:latin typeface="Cambria Math" panose="02040503050406030204" pitchFamily="18" charset="0"/>
                              </a:rPr>
                              <m:t>𝑖</m:t>
                            </m:r>
                          </m:sub>
                        </m:sSub>
                      </m:e>
                    </m:acc>
                    <m:r>
                      <a:rPr lang="it-IT" i="1">
                        <a:solidFill>
                          <a:schemeClr val="tx2"/>
                        </a:solidFill>
                        <a:latin typeface="Cambria Math" panose="02040503050406030204" pitchFamily="18" charset="0"/>
                        <a:ea typeface="Cambria Math" panose="02040503050406030204" pitchFamily="18" charset="0"/>
                      </a:rPr>
                      <m:t>∙</m:t>
                    </m:r>
                    <m:acc>
                      <m:accPr>
                        <m:chr m:val="̅"/>
                        <m:ctrlPr>
                          <a:rPr lang="it-IT" i="1">
                            <a:solidFill>
                              <a:schemeClr val="tx2"/>
                            </a:solidFill>
                            <a:latin typeface="Cambria Math" panose="02040503050406030204" pitchFamily="18" charset="0"/>
                          </a:rPr>
                        </m:ctrlPr>
                      </m:accPr>
                      <m:e>
                        <m:r>
                          <m:rPr>
                            <m:sty m:val="p"/>
                          </m:rPr>
                          <a:rPr lang="el-GR" i="1">
                            <a:solidFill>
                              <a:schemeClr val="tx2"/>
                            </a:solidFill>
                            <a:latin typeface="Cambria Math" panose="02040503050406030204" pitchFamily="18" charset="0"/>
                          </a:rPr>
                          <m:t>γ</m:t>
                        </m:r>
                      </m:e>
                    </m:acc>
                    <m:sSub>
                      <m:sSubPr>
                        <m:ctrlPr>
                          <a:rPr lang="el-GR"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 </m:t>
                        </m:r>
                        <m:r>
                          <a:rPr lang="it-IT" b="0" i="1" smtClean="0">
                            <a:solidFill>
                              <a:schemeClr val="tx2"/>
                            </a:solidFill>
                            <a:latin typeface="Cambria Math" panose="02040503050406030204" pitchFamily="18" charset="0"/>
                          </a:rPr>
                          <m:t>𝑝</m:t>
                        </m:r>
                      </m:e>
                      <m:sub>
                        <m:r>
                          <a:rPr lang="it-IT" b="0" i="1" smtClean="0">
                            <a:solidFill>
                              <a:schemeClr val="tx2"/>
                            </a:solidFill>
                            <a:latin typeface="Cambria Math" panose="02040503050406030204" pitchFamily="18" charset="0"/>
                          </a:rPr>
                          <m:t>𝑖</m:t>
                        </m:r>
                      </m:sub>
                    </m:sSub>
                  </m:oMath>
                </a14:m>
                <a:r>
                  <a:rPr lang="it-IT" dirty="0">
                    <a:solidFill>
                      <a:schemeClr val="tx2"/>
                    </a:solidFill>
                  </a:rPr>
                  <a:t>                 (Little)</a:t>
                </a:r>
              </a:p>
              <a:p>
                <a:pPr lvl="1"/>
                <a14:m>
                  <m:oMath xmlns:m="http://schemas.openxmlformats.org/officeDocument/2006/math">
                    <m:acc>
                      <m:accPr>
                        <m:chr m:val="̅"/>
                        <m:ctrlPr>
                          <a:rPr lang="it-IT" i="1" smtClean="0">
                            <a:solidFill>
                              <a:schemeClr val="tx2"/>
                            </a:solidFill>
                            <a:latin typeface="Cambria Math" panose="02040503050406030204" pitchFamily="18" charset="0"/>
                          </a:rPr>
                        </m:ctrlPr>
                      </m:accPr>
                      <m:e>
                        <m:r>
                          <a:rPr lang="it-IT" b="0" i="1" smtClean="0">
                            <a:solidFill>
                              <a:schemeClr val="tx2"/>
                            </a:solidFill>
                            <a:latin typeface="Cambria Math" panose="02040503050406030204" pitchFamily="18" charset="0"/>
                          </a:rPr>
                          <m:t>𝑟</m:t>
                        </m:r>
                      </m:e>
                    </m:acc>
                    <m:r>
                      <a:rPr lang="it-IT" i="1">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 </m:t>
                    </m:r>
                    <m:f>
                      <m:fPr>
                        <m:ctrlPr>
                          <a:rPr lang="it-IT" b="0" i="1" smtClean="0">
                            <a:solidFill>
                              <a:schemeClr val="tx2"/>
                            </a:solidFill>
                            <a:latin typeface="Cambria Math" panose="02040503050406030204" pitchFamily="18" charset="0"/>
                          </a:rPr>
                        </m:ctrlPr>
                      </m:fPr>
                      <m:num>
                        <m:sSub>
                          <m:sSubPr>
                            <m:ctrlPr>
                              <a:rPr lang="it-IT" b="0" i="1" smtClean="0">
                                <a:solidFill>
                                  <a:schemeClr val="tx2"/>
                                </a:solidFill>
                                <a:latin typeface="Cambria Math" panose="02040503050406030204" pitchFamily="18" charset="0"/>
                              </a:rPr>
                            </m:ctrlPr>
                          </m:sSubPr>
                          <m:e>
                            <m:r>
                              <a:rPr lang="it-IT" b="0" i="1" smtClean="0">
                                <a:solidFill>
                                  <a:schemeClr val="tx2"/>
                                </a:solidFill>
                                <a:latin typeface="Cambria Math" panose="02040503050406030204" pitchFamily="18" charset="0"/>
                              </a:rPr>
                              <m:t>𝑎</m:t>
                            </m:r>
                          </m:e>
                          <m:sub>
                            <m:r>
                              <a:rPr lang="it-IT" b="0" i="1" smtClean="0">
                                <a:solidFill>
                                  <a:schemeClr val="tx2"/>
                                </a:solidFill>
                                <a:latin typeface="Cambria Math" panose="02040503050406030204" pitchFamily="18" charset="0"/>
                              </a:rPr>
                              <m:t>𝑛</m:t>
                            </m:r>
                          </m:sub>
                        </m:sSub>
                      </m:num>
                      <m:den>
                        <m:r>
                          <a:rPr lang="it-IT" b="0" i="1" smtClean="0">
                            <a:solidFill>
                              <a:schemeClr val="tx2"/>
                            </a:solidFill>
                            <a:latin typeface="Cambria Math" panose="02040503050406030204" pitchFamily="18" charset="0"/>
                          </a:rPr>
                          <m:t>𝑛</m:t>
                        </m:r>
                      </m:den>
                    </m:f>
                  </m:oMath>
                </a14:m>
                <a:endParaRPr lang="it-IT" dirty="0">
                  <a:solidFill>
                    <a:schemeClr val="tx2"/>
                  </a:solidFill>
                </a:endParaRPr>
              </a:p>
            </p:txBody>
          </p:sp>
        </mc:Choice>
        <mc:Fallback xmlns="">
          <p:sp>
            <p:nvSpPr>
              <p:cNvPr id="72" name="Segnaposto contenuto 2">
                <a:extLst>
                  <a:ext uri="{FF2B5EF4-FFF2-40B4-BE49-F238E27FC236}">
                    <a16:creationId xmlns:a16="http://schemas.microsoft.com/office/drawing/2014/main" id="{61C56729-D3FA-416E-8625-9497317A9095}"/>
                  </a:ext>
                </a:extLst>
              </p:cNvPr>
              <p:cNvSpPr txBox="1">
                <a:spLocks noRot="1" noChangeAspect="1" noMove="1" noResize="1" noEditPoints="1" noAdjustHandles="1" noChangeArrowheads="1" noChangeShapeType="1" noTextEdit="1"/>
              </p:cNvSpPr>
              <p:nvPr/>
            </p:nvSpPr>
            <p:spPr>
              <a:xfrm>
                <a:off x="677334" y="1660958"/>
                <a:ext cx="9160721" cy="4334479"/>
              </a:xfrm>
              <a:prstGeom prst="rect">
                <a:avLst/>
              </a:prstGeom>
              <a:blipFill>
                <a:blip r:embed="rId2"/>
                <a:stretch>
                  <a:fillRect l="-133" t="-702"/>
                </a:stretch>
              </a:blipFill>
            </p:spPr>
            <p:txBody>
              <a:bodyPr/>
              <a:lstStyle/>
              <a:p>
                <a:r>
                  <a:rPr lang="it-IT">
                    <a:noFill/>
                  </a:rPr>
                  <a:t> </a:t>
                </a:r>
              </a:p>
            </p:txBody>
          </p:sp>
        </mc:Fallback>
      </mc:AlternateContent>
    </p:spTree>
    <p:extLst>
      <p:ext uri="{BB962C8B-B14F-4D97-AF65-F5344CB8AC3E}">
        <p14:creationId xmlns:p14="http://schemas.microsoft.com/office/powerpoint/2010/main" val="351203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596668" cy="4334479"/>
          </a:xfrm>
        </p:spPr>
        <p:txBody>
          <a:bodyPr>
            <a:noAutofit/>
          </a:bodyPr>
          <a:lstStyle/>
          <a:p>
            <a:pPr marL="0" indent="0">
              <a:buNone/>
            </a:pPr>
            <a:r>
              <a:rPr lang="it-IT" dirty="0"/>
              <a:t>In questo progetto si è lavorato su due differenti sistemi, uno l’evoluzione dell’altro, rappresentanti la medesima situazione, ovvero la coda in cassa al supermercato.</a:t>
            </a:r>
          </a:p>
          <a:p>
            <a:pPr marL="0" indent="0">
              <a:buNone/>
            </a:pPr>
            <a:r>
              <a:rPr lang="it-IT" dirty="0"/>
              <a:t>Modello Classico</a:t>
            </a:r>
          </a:p>
          <a:p>
            <a:r>
              <a:rPr lang="it-IT" dirty="0"/>
              <a:t>Si modella il </a:t>
            </a:r>
            <a:r>
              <a:rPr lang="it-IT" i="1" dirty="0"/>
              <a:t>sistema classico </a:t>
            </a:r>
            <a:r>
              <a:rPr lang="it-IT" dirty="0"/>
              <a:t>sperimentato alle casse di un supermercato</a:t>
            </a:r>
          </a:p>
          <a:p>
            <a:r>
              <a:rPr lang="it-IT" dirty="0"/>
              <a:t>Si simula il comportamento del sistema </a:t>
            </a:r>
          </a:p>
          <a:p>
            <a:r>
              <a:rPr lang="it-IT" dirty="0"/>
              <a:t>Si analizzano i risultati per determinare i limiti del modello, per poterli superare grazie ad un modello più avanzato</a:t>
            </a:r>
          </a:p>
          <a:p>
            <a:pPr marL="0" indent="0">
              <a:buNone/>
            </a:pPr>
            <a:r>
              <a:rPr lang="it-IT" dirty="0"/>
              <a:t>Modello Avanzato</a:t>
            </a:r>
          </a:p>
          <a:p>
            <a:r>
              <a:rPr lang="it-IT" dirty="0"/>
              <a:t>Il sistema avanzato viene ideato e modellato facendo riferimento ai </a:t>
            </a:r>
            <a:r>
              <a:rPr lang="it-IT" i="1" dirty="0"/>
              <a:t>punti deboli </a:t>
            </a:r>
            <a:r>
              <a:rPr lang="it-IT" dirty="0"/>
              <a:t>del sistema classico</a:t>
            </a:r>
          </a:p>
          <a:p>
            <a:r>
              <a:rPr lang="it-IT" dirty="0"/>
              <a:t>Si simula il comportamento e si effettuano i dovuti confronti per verificare l’effettivo miglioramento</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2</a:t>
            </a:fld>
            <a:endParaRPr lang="it-IT"/>
          </a:p>
        </p:txBody>
      </p:sp>
    </p:spTree>
    <p:extLst>
      <p:ext uri="{BB962C8B-B14F-4D97-AF65-F5344CB8AC3E}">
        <p14:creationId xmlns:p14="http://schemas.microsoft.com/office/powerpoint/2010/main" val="3820114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Avanzato: Validazione</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09321"/>
            <a:ext cx="9324505" cy="4059884"/>
          </a:xfrm>
        </p:spPr>
        <p:txBody>
          <a:bodyPr>
            <a:noAutofit/>
          </a:bodyPr>
          <a:lstStyle/>
          <a:p>
            <a:r>
              <a:rPr lang="it-IT" dirty="0"/>
              <a:t>Idea: confrontare alcune istanze di simulazione a risultati ottenuti con un sistema reale.</a:t>
            </a:r>
          </a:p>
          <a:p>
            <a:pPr lvl="1"/>
            <a:r>
              <a:rPr lang="it-IT" dirty="0"/>
              <a:t>Confronto realistico, indistinguibilità agli occhi di un esperto.</a:t>
            </a:r>
          </a:p>
          <a:p>
            <a:r>
              <a:rPr lang="it-IT" dirty="0">
                <a:solidFill>
                  <a:schemeClr val="tx2"/>
                </a:solidFill>
              </a:rPr>
              <a:t>Non disponendo di tracce (dataset) reali, si opera una validazione rispetto al </a:t>
            </a:r>
            <a:r>
              <a:rPr lang="it-IT" i="1" dirty="0">
                <a:solidFill>
                  <a:schemeClr val="tx2"/>
                </a:solidFill>
              </a:rPr>
              <a:t>modello analitico</a:t>
            </a:r>
            <a:r>
              <a:rPr lang="it-IT" dirty="0">
                <a:solidFill>
                  <a:schemeClr val="tx2"/>
                </a:solidFill>
              </a:rPr>
              <a:t>. </a:t>
            </a:r>
            <a:r>
              <a:rPr lang="it-IT" dirty="0"/>
              <a:t>Configurazione del sistema scelta per la validazione: </a:t>
            </a:r>
          </a:p>
          <a:p>
            <a:pPr lvl="1"/>
            <a:r>
              <a:rPr lang="it-IT" dirty="0"/>
              <a:t>Distribuzione dei tempi di inter-arrivo : </a:t>
            </a:r>
          </a:p>
          <a:p>
            <a:pPr lvl="2"/>
            <a:r>
              <a:rPr lang="it-IT" dirty="0"/>
              <a:t>Esponenziale di media 1/𝛾 = 6 𝑚𝑖𝑛</a:t>
            </a:r>
          </a:p>
          <a:p>
            <a:pPr lvl="1"/>
            <a:r>
              <a:rPr lang="it-IT" dirty="0"/>
              <a:t>Tasso d’arrivo al sistema : </a:t>
            </a:r>
          </a:p>
          <a:p>
            <a:pPr lvl="2"/>
            <a:r>
              <a:rPr lang="it-IT" dirty="0"/>
              <a:t>𝛾 = 0.1666667 𝑟𝑒𝑞/𝑚𝑖𝑛 </a:t>
            </a:r>
          </a:p>
          <a:p>
            <a:pPr lvl="1"/>
            <a:r>
              <a:rPr lang="it-IT" dirty="0"/>
              <a:t>Distribuzione dei tempi di servizio : </a:t>
            </a:r>
          </a:p>
          <a:p>
            <a:pPr lvl="2"/>
            <a:r>
              <a:rPr lang="it-IT" dirty="0"/>
              <a:t>Bounded-Pareto di parametri 𝛼 = 0.2703, 𝑘 = 1 𝑚𝑖𝑛, 𝑝 = 15 𝑚𝑖𝑛 (4) </a:t>
            </a:r>
          </a:p>
          <a:p>
            <a:pPr lvl="1"/>
            <a:r>
              <a:rPr lang="it-IT" dirty="0"/>
              <a:t>Numero di server: 1  </a:t>
            </a:r>
            <a:r>
              <a:rPr lang="it-IT" dirty="0">
                <a:sym typeface="Wingdings" panose="05000000000000000000" pitchFamily="2" charset="2"/>
              </a:rPr>
              <a:t> Necessario per effettuare i calcoli per i risultati analitici.</a:t>
            </a: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20</a:t>
            </a:fld>
            <a:endParaRPr lang="it-IT"/>
          </a:p>
        </p:txBody>
      </p:sp>
    </p:spTree>
    <p:extLst>
      <p:ext uri="{BB962C8B-B14F-4D97-AF65-F5344CB8AC3E}">
        <p14:creationId xmlns:p14="http://schemas.microsoft.com/office/powerpoint/2010/main" val="462867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Avanzato: Validazione</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87653" y="1344199"/>
            <a:ext cx="6392768" cy="4697163"/>
          </a:xfrm>
        </p:spPr>
        <p:txBody>
          <a:bodyPr>
            <a:noAutofit/>
          </a:bodyPr>
          <a:lstStyle/>
          <a:p>
            <a:r>
              <a:rPr lang="it-IT" dirty="0"/>
              <a:t>Risultati analitici:</a:t>
            </a: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a:p>
            <a:pPr>
              <a:buFont typeface="Wingdings" panose="05000000000000000000" pitchFamily="2" charset="2"/>
              <a:buChar char="v"/>
            </a:pP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21</a:t>
            </a:fld>
            <a:endParaRPr lang="it-IT"/>
          </a:p>
        </p:txBody>
      </p:sp>
      <p:pic>
        <p:nvPicPr>
          <p:cNvPr id="8" name="Immagine 7" descr="Immagine che contiene tavolo&#10;&#10;Descrizione generata automaticamente">
            <a:extLst>
              <a:ext uri="{FF2B5EF4-FFF2-40B4-BE49-F238E27FC236}">
                <a16:creationId xmlns:a16="http://schemas.microsoft.com/office/drawing/2014/main" id="{85D62BCD-B9EE-48EB-990B-8C2747A1D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76" y="1807413"/>
            <a:ext cx="4572003" cy="4350522"/>
          </a:xfrm>
          <a:prstGeom prst="rect">
            <a:avLst/>
          </a:prstGeom>
        </p:spPr>
      </p:pic>
      <p:pic>
        <p:nvPicPr>
          <p:cNvPr id="17" name="Immagine 16">
            <a:extLst>
              <a:ext uri="{FF2B5EF4-FFF2-40B4-BE49-F238E27FC236}">
                <a16:creationId xmlns:a16="http://schemas.microsoft.com/office/drawing/2014/main" id="{8BEC89BE-A42F-426A-BEB7-226A71EBD159}"/>
              </a:ext>
            </a:extLst>
          </p:cNvPr>
          <p:cNvPicPr>
            <a:picLocks noChangeAspect="1"/>
          </p:cNvPicPr>
          <p:nvPr/>
        </p:nvPicPr>
        <p:blipFill rotWithShape="1">
          <a:blip r:embed="rId3">
            <a:extLst>
              <a:ext uri="{28A0092B-C50C-407E-A947-70E740481C1C}">
                <a14:useLocalDpi xmlns:a14="http://schemas.microsoft.com/office/drawing/2010/main" val="0"/>
              </a:ext>
            </a:extLst>
          </a:blip>
          <a:srcRect l="7213" t="1" r="9119" b="15936"/>
          <a:stretch/>
        </p:blipFill>
        <p:spPr>
          <a:xfrm>
            <a:off x="7398414" y="421674"/>
            <a:ext cx="3778190" cy="2847067"/>
          </a:xfrm>
          <a:prstGeom prst="rect">
            <a:avLst/>
          </a:prstGeom>
        </p:spPr>
      </p:pic>
      <p:pic>
        <p:nvPicPr>
          <p:cNvPr id="19" name="Immagine 18">
            <a:extLst>
              <a:ext uri="{FF2B5EF4-FFF2-40B4-BE49-F238E27FC236}">
                <a16:creationId xmlns:a16="http://schemas.microsoft.com/office/drawing/2014/main" id="{2DD50F4B-35D0-4DFA-9D58-A874B287D511}"/>
              </a:ext>
            </a:extLst>
          </p:cNvPr>
          <p:cNvPicPr>
            <a:picLocks noChangeAspect="1"/>
          </p:cNvPicPr>
          <p:nvPr/>
        </p:nvPicPr>
        <p:blipFill rotWithShape="1">
          <a:blip r:embed="rId4">
            <a:extLst>
              <a:ext uri="{28A0092B-C50C-407E-A947-70E740481C1C}">
                <a14:useLocalDpi xmlns:a14="http://schemas.microsoft.com/office/drawing/2010/main" val="0"/>
              </a:ext>
            </a:extLst>
          </a:blip>
          <a:srcRect l="7582" r="8888" b="14938"/>
          <a:stretch/>
        </p:blipFill>
        <p:spPr>
          <a:xfrm>
            <a:off x="7446934" y="3250584"/>
            <a:ext cx="3729669" cy="2848557"/>
          </a:xfrm>
          <a:prstGeom prst="rect">
            <a:avLst/>
          </a:prstGeom>
        </p:spPr>
      </p:pic>
      <p:cxnSp>
        <p:nvCxnSpPr>
          <p:cNvPr id="21" name="Connettore 2 20">
            <a:extLst>
              <a:ext uri="{FF2B5EF4-FFF2-40B4-BE49-F238E27FC236}">
                <a16:creationId xmlns:a16="http://schemas.microsoft.com/office/drawing/2014/main" id="{8D94A296-E7CB-473D-923C-626B36198821}"/>
              </a:ext>
            </a:extLst>
          </p:cNvPr>
          <p:cNvCxnSpPr/>
          <p:nvPr/>
        </p:nvCxnSpPr>
        <p:spPr>
          <a:xfrm>
            <a:off x="4647414" y="5401559"/>
            <a:ext cx="275100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816C2F1A-CD05-41EC-9E08-47AA8CC367D8}"/>
              </a:ext>
            </a:extLst>
          </p:cNvPr>
          <p:cNvCxnSpPr>
            <a:cxnSpLocks/>
          </p:cNvCxnSpPr>
          <p:nvPr/>
        </p:nvCxnSpPr>
        <p:spPr>
          <a:xfrm flipV="1">
            <a:off x="4967926" y="2828041"/>
            <a:ext cx="2381968" cy="283746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93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p:txBody>
          <a:bodyPr/>
          <a:lstStyle/>
          <a:p>
            <a:r>
              <a:rPr lang="it-IT" dirty="0"/>
              <a:t>Metodo delle Batch-Means</a:t>
            </a:r>
          </a:p>
        </p:txBody>
      </p:sp>
      <p:sp>
        <p:nvSpPr>
          <p:cNvPr id="3" name="Segnaposto contenuto 2">
            <a:extLst>
              <a:ext uri="{FF2B5EF4-FFF2-40B4-BE49-F238E27FC236}">
                <a16:creationId xmlns:a16="http://schemas.microsoft.com/office/drawing/2014/main" id="{8615AA85-460A-4455-B08F-C487FE3700D9}"/>
              </a:ext>
            </a:extLst>
          </p:cNvPr>
          <p:cNvSpPr>
            <a:spLocks noGrp="1"/>
          </p:cNvSpPr>
          <p:nvPr>
            <p:ph idx="1"/>
          </p:nvPr>
        </p:nvSpPr>
        <p:spPr>
          <a:xfrm>
            <a:off x="677334" y="1585545"/>
            <a:ext cx="8596668" cy="4381622"/>
          </a:xfrm>
        </p:spPr>
        <p:txBody>
          <a:bodyPr>
            <a:normAutofit fontScale="92500"/>
          </a:bodyPr>
          <a:lstStyle/>
          <a:p>
            <a:r>
              <a:rPr lang="it-IT" dirty="0"/>
              <a:t>Si effettua una lunga run di simulazione, producendo un numero 𝑛 = 𝑏 · 𝑘 di richieste processate. </a:t>
            </a:r>
          </a:p>
          <a:p>
            <a:r>
              <a:rPr lang="it-IT" dirty="0"/>
              <a:t>Il singolo batch è una sequenza di 𝑏 valori consecutivi relativi alle statistiche di output d’interesse, acquisiti durante la simulazione.</a:t>
            </a:r>
          </a:p>
          <a:p>
            <a:r>
              <a:rPr lang="it-IT" dirty="0"/>
              <a:t>Procedendo nella simulazione fino al suo termine, verrà costruita una sequenza di valori di lunghezza 𝑏 · 𝑘, ovvero la sequenza dei k </a:t>
            </a:r>
            <a:r>
              <a:rPr lang="it-IT" dirty="0" err="1"/>
              <a:t>batches</a:t>
            </a:r>
            <a:r>
              <a:rPr lang="it-IT" dirty="0"/>
              <a:t>: </a:t>
            </a:r>
          </a:p>
          <a:p>
            <a:pPr lvl="1"/>
            <a:r>
              <a:rPr lang="it-IT" dirty="0"/>
              <a:t>𝑥1, ..., 𝑥𝑏, 𝑥𝑏+1, ..., 𝑥2𝑏, ..., 𝑥(𝑘−1) ·𝑏+1, 𝑥𝑘 ·𝑏 </a:t>
            </a:r>
          </a:p>
          <a:p>
            <a:r>
              <a:rPr lang="it-IT" dirty="0"/>
              <a:t>Si calcola dunque la media 𝑥¯𝑖 di ogni batch, ottenendo la sequenza delle batch-means: </a:t>
            </a:r>
          </a:p>
          <a:p>
            <a:pPr lvl="1"/>
            <a:r>
              <a:rPr lang="it-IT" dirty="0"/>
              <a:t>𝑥¯1, 𝑥¯2, 𝑥¯3, ..., 𝑥𝑘¯−1 </a:t>
            </a:r>
          </a:p>
          <a:p>
            <a:r>
              <a:rPr lang="it-IT" dirty="0"/>
              <a:t>Si calcolano media e deviazione standard del set di batch-means (la media rappresenta la stima puntuale a regime della grandezza in questione). </a:t>
            </a:r>
          </a:p>
          <a:p>
            <a:r>
              <a:rPr lang="it-IT" dirty="0"/>
              <a:t>Per ricavare la stima intervallare, si sceglie il livello di confidenza 1 − 𝛼, e si ricava il valore critico 𝑡 ∗ invertendo la funzione di distribuzione </a:t>
            </a:r>
            <a:r>
              <a:rPr lang="it-IT" dirty="0" err="1"/>
              <a:t>Student</a:t>
            </a:r>
            <a:r>
              <a:rPr lang="it-IT" dirty="0"/>
              <a:t>( 𝑘 − 1, 1 − 𝛼/2 ). </a:t>
            </a:r>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22</a:t>
            </a:fld>
            <a:endParaRPr lang="it-IT"/>
          </a:p>
        </p:txBody>
      </p:sp>
      <p:sp>
        <p:nvSpPr>
          <p:cNvPr id="6" name="CasellaDiTesto 5">
            <a:extLst>
              <a:ext uri="{FF2B5EF4-FFF2-40B4-BE49-F238E27FC236}">
                <a16:creationId xmlns:a16="http://schemas.microsoft.com/office/drawing/2014/main" id="{E5924FF6-739D-433E-A704-287C61F236E0}"/>
              </a:ext>
            </a:extLst>
          </p:cNvPr>
          <p:cNvSpPr txBox="1"/>
          <p:nvPr/>
        </p:nvSpPr>
        <p:spPr>
          <a:xfrm>
            <a:off x="9445658" y="3346518"/>
            <a:ext cx="1927606" cy="1815882"/>
          </a:xfrm>
          <a:prstGeom prst="rect">
            <a:avLst/>
          </a:prstGeom>
          <a:solidFill>
            <a:schemeClr val="accent3"/>
          </a:solidFill>
          <a:ln>
            <a:solidFill>
              <a:schemeClr val="accent5"/>
            </a:solidFill>
          </a:ln>
        </p:spPr>
        <p:txBody>
          <a:bodyPr wrap="square" rtlCol="0">
            <a:spAutoFit/>
          </a:bodyPr>
          <a:lstStyle/>
          <a:p>
            <a:r>
              <a:rPr lang="it-IT" sz="1400" dirty="0"/>
              <a:t>Si è deciso di scartare il primo batch, poiché è quello relativo alle prime acquisizioni della run di simulazione, pertanto è il batch più influenzato dalle condizioni iniziali.</a:t>
            </a:r>
          </a:p>
        </p:txBody>
      </p:sp>
      <p:cxnSp>
        <p:nvCxnSpPr>
          <p:cNvPr id="8" name="Connettore 2 7">
            <a:extLst>
              <a:ext uri="{FF2B5EF4-FFF2-40B4-BE49-F238E27FC236}">
                <a16:creationId xmlns:a16="http://schemas.microsoft.com/office/drawing/2014/main" id="{AFFDCE74-AC80-41D9-9D70-182991D3238E}"/>
              </a:ext>
            </a:extLst>
          </p:cNvPr>
          <p:cNvCxnSpPr>
            <a:cxnSpLocks/>
            <a:endCxn id="6" idx="1"/>
          </p:cNvCxnSpPr>
          <p:nvPr/>
        </p:nvCxnSpPr>
        <p:spPr>
          <a:xfrm>
            <a:off x="5392132" y="4254459"/>
            <a:ext cx="405352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389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a:xfrm>
            <a:off x="677333" y="609600"/>
            <a:ext cx="8975713" cy="1320800"/>
          </a:xfrm>
        </p:spPr>
        <p:txBody>
          <a:bodyPr/>
          <a:lstStyle/>
          <a:p>
            <a:r>
              <a:rPr lang="it-IT" dirty="0"/>
              <a:t>Metodo delle Batch-Means: </a:t>
            </a:r>
            <a:r>
              <a:rPr lang="it-IT" i="1" dirty="0"/>
              <a:t>trade-off tra b e k</a:t>
            </a:r>
          </a:p>
        </p:txBody>
      </p:sp>
      <p:sp>
        <p:nvSpPr>
          <p:cNvPr id="3" name="Segnaposto contenuto 2">
            <a:extLst>
              <a:ext uri="{FF2B5EF4-FFF2-40B4-BE49-F238E27FC236}">
                <a16:creationId xmlns:a16="http://schemas.microsoft.com/office/drawing/2014/main" id="{8615AA85-460A-4455-B08F-C487FE3700D9}"/>
              </a:ext>
            </a:extLst>
          </p:cNvPr>
          <p:cNvSpPr>
            <a:spLocks noGrp="1"/>
          </p:cNvSpPr>
          <p:nvPr>
            <p:ph idx="1"/>
          </p:nvPr>
        </p:nvSpPr>
        <p:spPr>
          <a:xfrm>
            <a:off x="677333" y="1585545"/>
            <a:ext cx="5516076" cy="4381622"/>
          </a:xfrm>
        </p:spPr>
        <p:txBody>
          <a:bodyPr>
            <a:normAutofit lnSpcReduction="10000"/>
          </a:bodyPr>
          <a:lstStyle/>
          <a:p>
            <a:r>
              <a:rPr lang="it-IT" dirty="0"/>
              <a:t>La politica scelta per effettuare il trade-off tra b e k è la seguente:</a:t>
            </a:r>
          </a:p>
          <a:p>
            <a:pPr lvl="1"/>
            <a:r>
              <a:rPr lang="it-IT" b="1" dirty="0"/>
              <a:t>k </a:t>
            </a:r>
            <a:r>
              <a:rPr lang="it-IT" dirty="0"/>
              <a:t>viene scelto </a:t>
            </a:r>
            <a:r>
              <a:rPr lang="it-IT" sz="1800" dirty="0"/>
              <a:t>pari</a:t>
            </a:r>
            <a:r>
              <a:rPr lang="it-IT" dirty="0"/>
              <a:t> a </a:t>
            </a:r>
            <a:r>
              <a:rPr lang="it-IT" b="1" dirty="0"/>
              <a:t>64</a:t>
            </a:r>
            <a:r>
              <a:rPr lang="it-IT" dirty="0"/>
              <a:t>, essendo il </a:t>
            </a:r>
            <a:r>
              <a:rPr lang="it-IT" i="1" dirty="0"/>
              <a:t>valore consigliato</a:t>
            </a:r>
            <a:r>
              <a:rPr lang="it-IT" dirty="0"/>
              <a:t>.</a:t>
            </a:r>
          </a:p>
          <a:p>
            <a:pPr marL="457200" lvl="1" indent="0">
              <a:buNone/>
            </a:pPr>
            <a:endParaRPr lang="it-IT" dirty="0"/>
          </a:p>
          <a:p>
            <a:pPr lvl="1"/>
            <a:r>
              <a:rPr lang="it-IT" dirty="0"/>
              <a:t>L’ampiezza di </a:t>
            </a:r>
            <a:r>
              <a:rPr lang="it-IT" b="1" dirty="0"/>
              <a:t>b</a:t>
            </a:r>
            <a:r>
              <a:rPr lang="it-IT" dirty="0"/>
              <a:t> è determinata in riferimento al valore dell’autocorrelazione tra le successive acquisizioni della stessa statistica (si è utilizzato il tempo di risposta medio globale), secondo il seguente criterio:</a:t>
            </a:r>
          </a:p>
          <a:p>
            <a:pPr lvl="2"/>
            <a:r>
              <a:rPr lang="it-IT" sz="1600" dirty="0"/>
              <a:t>Si analizza la funzione di autocorrelazione per batch-size crescenti, a partire da b = 32.</a:t>
            </a:r>
          </a:p>
          <a:p>
            <a:pPr lvl="2"/>
            <a:r>
              <a:rPr lang="it-IT" sz="1600" dirty="0"/>
              <a:t>Si raddoppia il valore di b finché non viene soddisfatta la condizione:</a:t>
            </a:r>
          </a:p>
          <a:p>
            <a:pPr lvl="3">
              <a:buFont typeface="Wingdings" panose="05000000000000000000" pitchFamily="2" charset="2"/>
              <a:buChar char="q"/>
            </a:pPr>
            <a:r>
              <a:rPr lang="it-IT" sz="1600" dirty="0"/>
              <a:t> </a:t>
            </a:r>
            <a:r>
              <a:rPr lang="en-US" sz="1600" dirty="0"/>
              <a:t>Banks, Carson, Nelson, and Nicol: l’autocorrelazione tra le batch means con lag j = 1 sia al più 0.2.</a:t>
            </a:r>
            <a:endParaRPr lang="it-IT" sz="1600" dirty="0"/>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23</a:t>
            </a:fld>
            <a:endParaRPr lang="it-IT"/>
          </a:p>
        </p:txBody>
      </p:sp>
      <p:pic>
        <p:nvPicPr>
          <p:cNvPr id="7" name="Immagine 6">
            <a:extLst>
              <a:ext uri="{FF2B5EF4-FFF2-40B4-BE49-F238E27FC236}">
                <a16:creationId xmlns:a16="http://schemas.microsoft.com/office/drawing/2014/main" id="{54704C5B-6840-49CB-B7BC-1DC6D483B4CF}"/>
              </a:ext>
            </a:extLst>
          </p:cNvPr>
          <p:cNvPicPr>
            <a:picLocks noChangeAspect="1"/>
          </p:cNvPicPr>
          <p:nvPr/>
        </p:nvPicPr>
        <p:blipFill rotWithShape="1">
          <a:blip r:embed="rId2">
            <a:extLst>
              <a:ext uri="{28A0092B-C50C-407E-A947-70E740481C1C}">
                <a14:useLocalDpi xmlns:a14="http://schemas.microsoft.com/office/drawing/2010/main" val="0"/>
              </a:ext>
            </a:extLst>
          </a:blip>
          <a:srcRect l="2373" t="6307" r="9030"/>
          <a:stretch/>
        </p:blipFill>
        <p:spPr>
          <a:xfrm>
            <a:off x="6571169" y="1585545"/>
            <a:ext cx="5405665" cy="4287354"/>
          </a:xfrm>
          <a:prstGeom prst="rect">
            <a:avLst/>
          </a:prstGeom>
        </p:spPr>
      </p:pic>
    </p:spTree>
    <p:extLst>
      <p:ext uri="{BB962C8B-B14F-4D97-AF65-F5344CB8AC3E}">
        <p14:creationId xmlns:p14="http://schemas.microsoft.com/office/powerpoint/2010/main" val="2177637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a:xfrm>
            <a:off x="677333" y="609600"/>
            <a:ext cx="8975713" cy="1320800"/>
          </a:xfrm>
        </p:spPr>
        <p:txBody>
          <a:bodyPr/>
          <a:lstStyle/>
          <a:p>
            <a:r>
              <a:rPr lang="it-IT" dirty="0"/>
              <a:t>Metodo delle Batch-Means: </a:t>
            </a:r>
            <a:r>
              <a:rPr lang="it-IT" i="1" dirty="0"/>
              <a:t>trade-off tra b e k</a:t>
            </a:r>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24</a:t>
            </a:fld>
            <a:endParaRPr lang="it-IT"/>
          </a:p>
        </p:txBody>
      </p:sp>
      <p:sp>
        <p:nvSpPr>
          <p:cNvPr id="7" name="Segnaposto contenuto 6">
            <a:extLst>
              <a:ext uri="{FF2B5EF4-FFF2-40B4-BE49-F238E27FC236}">
                <a16:creationId xmlns:a16="http://schemas.microsoft.com/office/drawing/2014/main" id="{B3BE3A06-5747-4B64-B629-732CF4040F80}"/>
              </a:ext>
            </a:extLst>
          </p:cNvPr>
          <p:cNvSpPr>
            <a:spLocks noGrp="1"/>
          </p:cNvSpPr>
          <p:nvPr>
            <p:ph idx="1"/>
          </p:nvPr>
        </p:nvSpPr>
        <p:spPr/>
        <p:txBody>
          <a:bodyPr/>
          <a:lstStyle/>
          <a:p>
            <a:r>
              <a:rPr lang="it-IT" dirty="0"/>
              <a:t>Dal precedente studio si evince che utilizzando la configurazione b = 256 e k = 64 si raggiunge </a:t>
            </a:r>
            <a:r>
              <a:rPr lang="it-IT" i="1" dirty="0"/>
              <a:t>all’incirca</a:t>
            </a:r>
            <a:r>
              <a:rPr lang="it-IT" dirty="0"/>
              <a:t> l’indipendenza tra le batch-means consecutive.</a:t>
            </a:r>
          </a:p>
          <a:p>
            <a:r>
              <a:rPr lang="it-IT" dirty="0"/>
              <a:t>Tuttavia si è deciso di incrementare l’ampiezza di </a:t>
            </a:r>
            <a:r>
              <a:rPr lang="it-IT" b="1" dirty="0"/>
              <a:t>b</a:t>
            </a:r>
            <a:r>
              <a:rPr lang="it-IT" dirty="0"/>
              <a:t> seguendo un </a:t>
            </a:r>
            <a:r>
              <a:rPr lang="it-IT" b="1" dirty="0"/>
              <a:t>processo iterativo (metodo sperimentale)</a:t>
            </a:r>
            <a:r>
              <a:rPr lang="it-IT" dirty="0"/>
              <a:t>:</a:t>
            </a:r>
          </a:p>
          <a:p>
            <a:pPr lvl="2"/>
            <a:r>
              <a:rPr lang="it-IT" dirty="0"/>
              <a:t>Partendo da b = 256</a:t>
            </a:r>
          </a:p>
          <a:p>
            <a:pPr lvl="2"/>
            <a:r>
              <a:rPr lang="it-IT" dirty="0"/>
              <a:t>Si raddoppia il valore di b finché non viene raggiunto un buon compromesso tra la dimensione degli intervalli di confidenza e il livello di sovrapposizione questi e la media reale.</a:t>
            </a:r>
          </a:p>
          <a:p>
            <a:pPr marL="914400" lvl="2" indent="0">
              <a:buNone/>
            </a:pPr>
            <a:endParaRPr lang="it-IT" dirty="0"/>
          </a:p>
          <a:p>
            <a:r>
              <a:rPr lang="it-IT" dirty="0"/>
              <a:t>Seguono alcuni esempi grafici del procedimento iterativo adottato</a:t>
            </a:r>
          </a:p>
          <a:p>
            <a:endParaRPr lang="it-IT" dirty="0"/>
          </a:p>
        </p:txBody>
      </p:sp>
    </p:spTree>
    <p:extLst>
      <p:ext uri="{BB962C8B-B14F-4D97-AF65-F5344CB8AC3E}">
        <p14:creationId xmlns:p14="http://schemas.microsoft.com/office/powerpoint/2010/main" val="133317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a:xfrm>
            <a:off x="677333" y="609600"/>
            <a:ext cx="8975713" cy="1320800"/>
          </a:xfrm>
        </p:spPr>
        <p:txBody>
          <a:bodyPr/>
          <a:lstStyle/>
          <a:p>
            <a:r>
              <a:rPr lang="it-IT" dirty="0"/>
              <a:t>Metodo delle Batch-Means: </a:t>
            </a:r>
            <a:r>
              <a:rPr lang="it-IT" i="1" dirty="0"/>
              <a:t>trade-off tra b e k</a:t>
            </a:r>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25</a:t>
            </a:fld>
            <a:endParaRPr lang="it-IT"/>
          </a:p>
        </p:txBody>
      </p:sp>
      <p:pic>
        <p:nvPicPr>
          <p:cNvPr id="9" name="Immagine 8">
            <a:extLst>
              <a:ext uri="{FF2B5EF4-FFF2-40B4-BE49-F238E27FC236}">
                <a16:creationId xmlns:a16="http://schemas.microsoft.com/office/drawing/2014/main" id="{E56C178A-4BE2-4BD4-82DA-0C979DE3D7DA}"/>
              </a:ext>
            </a:extLst>
          </p:cNvPr>
          <p:cNvPicPr>
            <a:picLocks noChangeAspect="1"/>
          </p:cNvPicPr>
          <p:nvPr/>
        </p:nvPicPr>
        <p:blipFill rotWithShape="1">
          <a:blip r:embed="rId2">
            <a:extLst>
              <a:ext uri="{28A0092B-C50C-407E-A947-70E740481C1C}">
                <a14:useLocalDpi xmlns:a14="http://schemas.microsoft.com/office/drawing/2010/main" val="0"/>
              </a:ext>
            </a:extLst>
          </a:blip>
          <a:srcRect l="7032" r="9173" b="16213"/>
          <a:stretch/>
        </p:blipFill>
        <p:spPr>
          <a:xfrm>
            <a:off x="179110" y="1702334"/>
            <a:ext cx="5344998" cy="4008371"/>
          </a:xfrm>
          <a:prstGeom prst="rect">
            <a:avLst/>
          </a:prstGeom>
        </p:spPr>
      </p:pic>
      <p:pic>
        <p:nvPicPr>
          <p:cNvPr id="11" name="Immagine 10">
            <a:extLst>
              <a:ext uri="{FF2B5EF4-FFF2-40B4-BE49-F238E27FC236}">
                <a16:creationId xmlns:a16="http://schemas.microsoft.com/office/drawing/2014/main" id="{E60D01CE-C325-46B9-935F-54721401F0E2}"/>
              </a:ext>
            </a:extLst>
          </p:cNvPr>
          <p:cNvPicPr>
            <a:picLocks noChangeAspect="1"/>
          </p:cNvPicPr>
          <p:nvPr/>
        </p:nvPicPr>
        <p:blipFill rotWithShape="1">
          <a:blip r:embed="rId3">
            <a:extLst>
              <a:ext uri="{28A0092B-C50C-407E-A947-70E740481C1C}">
                <a14:useLocalDpi xmlns:a14="http://schemas.microsoft.com/office/drawing/2010/main" val="0"/>
              </a:ext>
            </a:extLst>
          </a:blip>
          <a:srcRect l="7162" r="9044" b="16213"/>
          <a:stretch/>
        </p:blipFill>
        <p:spPr>
          <a:xfrm>
            <a:off x="5797486" y="1679294"/>
            <a:ext cx="5344997" cy="4008371"/>
          </a:xfrm>
          <a:prstGeom prst="rect">
            <a:avLst/>
          </a:prstGeom>
        </p:spPr>
      </p:pic>
    </p:spTree>
    <p:extLst>
      <p:ext uri="{BB962C8B-B14F-4D97-AF65-F5344CB8AC3E}">
        <p14:creationId xmlns:p14="http://schemas.microsoft.com/office/powerpoint/2010/main" val="166991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a:xfrm>
            <a:off x="677333" y="609600"/>
            <a:ext cx="8975713" cy="1320800"/>
          </a:xfrm>
        </p:spPr>
        <p:txBody>
          <a:bodyPr/>
          <a:lstStyle/>
          <a:p>
            <a:r>
              <a:rPr lang="it-IT" dirty="0"/>
              <a:t>Metodo delle Batch-Means: </a:t>
            </a:r>
            <a:r>
              <a:rPr lang="it-IT" i="1" dirty="0"/>
              <a:t>trade-off tra b e k</a:t>
            </a:r>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26</a:t>
            </a:fld>
            <a:endParaRPr lang="it-IT"/>
          </a:p>
        </p:txBody>
      </p:sp>
      <p:pic>
        <p:nvPicPr>
          <p:cNvPr id="13" name="Immagine 12">
            <a:extLst>
              <a:ext uri="{FF2B5EF4-FFF2-40B4-BE49-F238E27FC236}">
                <a16:creationId xmlns:a16="http://schemas.microsoft.com/office/drawing/2014/main" id="{FF8C7929-4E24-4ED1-A913-F3B0C91ECB4F}"/>
              </a:ext>
            </a:extLst>
          </p:cNvPr>
          <p:cNvPicPr>
            <a:picLocks noChangeAspect="1"/>
          </p:cNvPicPr>
          <p:nvPr/>
        </p:nvPicPr>
        <p:blipFill rotWithShape="1">
          <a:blip r:embed="rId2">
            <a:extLst>
              <a:ext uri="{28A0092B-C50C-407E-A947-70E740481C1C}">
                <a14:useLocalDpi xmlns:a14="http://schemas.microsoft.com/office/drawing/2010/main" val="0"/>
              </a:ext>
            </a:extLst>
          </a:blip>
          <a:srcRect l="7277" r="8495" b="15052"/>
          <a:stretch/>
        </p:blipFill>
        <p:spPr>
          <a:xfrm>
            <a:off x="238086" y="1707577"/>
            <a:ext cx="5352007" cy="4048319"/>
          </a:xfrm>
          <a:prstGeom prst="rect">
            <a:avLst/>
          </a:prstGeom>
        </p:spPr>
      </p:pic>
      <p:pic>
        <p:nvPicPr>
          <p:cNvPr id="6" name="Immagine 5">
            <a:extLst>
              <a:ext uri="{FF2B5EF4-FFF2-40B4-BE49-F238E27FC236}">
                <a16:creationId xmlns:a16="http://schemas.microsoft.com/office/drawing/2014/main" id="{229C35CE-CF7E-4290-A2CE-AEE9A214E920}"/>
              </a:ext>
            </a:extLst>
          </p:cNvPr>
          <p:cNvPicPr>
            <a:picLocks noChangeAspect="1"/>
          </p:cNvPicPr>
          <p:nvPr/>
        </p:nvPicPr>
        <p:blipFill rotWithShape="1">
          <a:blip r:embed="rId3">
            <a:extLst>
              <a:ext uri="{28A0092B-C50C-407E-A947-70E740481C1C}">
                <a14:useLocalDpi xmlns:a14="http://schemas.microsoft.com/office/drawing/2010/main" val="0"/>
              </a:ext>
            </a:extLst>
          </a:blip>
          <a:srcRect l="7043" r="9030" b="15855"/>
          <a:stretch/>
        </p:blipFill>
        <p:spPr>
          <a:xfrm>
            <a:off x="5848672" y="1685997"/>
            <a:ext cx="5383783" cy="4048320"/>
          </a:xfrm>
          <a:prstGeom prst="rect">
            <a:avLst/>
          </a:prstGeom>
        </p:spPr>
      </p:pic>
    </p:spTree>
    <p:extLst>
      <p:ext uri="{BB962C8B-B14F-4D97-AF65-F5344CB8AC3E}">
        <p14:creationId xmlns:p14="http://schemas.microsoft.com/office/powerpoint/2010/main" val="82859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p:txBody>
          <a:bodyPr/>
          <a:lstStyle/>
          <a:p>
            <a:r>
              <a:rPr lang="it-IT" dirty="0"/>
              <a:t>Metodo delle Repliche</a:t>
            </a:r>
          </a:p>
        </p:txBody>
      </p:sp>
      <p:sp>
        <p:nvSpPr>
          <p:cNvPr id="3" name="Segnaposto contenuto 2">
            <a:extLst>
              <a:ext uri="{FF2B5EF4-FFF2-40B4-BE49-F238E27FC236}">
                <a16:creationId xmlns:a16="http://schemas.microsoft.com/office/drawing/2014/main" id="{8615AA85-460A-4455-B08F-C487FE3700D9}"/>
              </a:ext>
            </a:extLst>
          </p:cNvPr>
          <p:cNvSpPr>
            <a:spLocks noGrp="1"/>
          </p:cNvSpPr>
          <p:nvPr>
            <p:ph idx="1"/>
          </p:nvPr>
        </p:nvSpPr>
        <p:spPr>
          <a:xfrm>
            <a:off x="677334" y="1817279"/>
            <a:ext cx="8596668" cy="3880773"/>
          </a:xfrm>
        </p:spPr>
        <p:txBody>
          <a:bodyPr/>
          <a:lstStyle/>
          <a:p>
            <a:r>
              <a:rPr lang="it-IT" dirty="0"/>
              <a:t>La tecnica della replicazione è utilizzata per generare stime indipendenti della stessa statistica transiente. Questa tecnica è stata applicata per l’analisi del comportamento transiente dei due sistemi (</a:t>
            </a:r>
            <a:r>
              <a:rPr lang="it-IT" i="1" dirty="0"/>
              <a:t>finite horizon</a:t>
            </a:r>
            <a:r>
              <a:rPr lang="it-IT" dirty="0"/>
              <a:t>). </a:t>
            </a:r>
          </a:p>
          <a:p>
            <a:pPr lvl="1">
              <a:buFont typeface="Wingdings" panose="05000000000000000000" pitchFamily="2" charset="2"/>
              <a:buChar char="Ø"/>
            </a:pPr>
            <a:r>
              <a:rPr lang="it-IT" dirty="0"/>
              <a:t>Secondo la procedura standard, si effettuano run di simulazione consecutive, utilizzando ogni volta come </a:t>
            </a:r>
            <a:r>
              <a:rPr lang="it-IT" i="1" dirty="0"/>
              <a:t>seed</a:t>
            </a:r>
            <a:r>
              <a:rPr lang="it-IT" dirty="0"/>
              <a:t> iniziale lo stato del sistema raggiunto alla fine della replica precedente. </a:t>
            </a:r>
          </a:p>
          <a:p>
            <a:pPr lvl="1">
              <a:buFont typeface="Wingdings" panose="05000000000000000000" pitchFamily="2" charset="2"/>
              <a:buChar char="Ø"/>
            </a:pPr>
            <a:r>
              <a:rPr lang="it-IT" dirty="0"/>
              <a:t>Vengono calcolate stime puntuali e intervallari ad ogni acquisizione, ognuna di queste corrispondente ad un certo numero di richieste processate.</a:t>
            </a:r>
          </a:p>
          <a:p>
            <a:endParaRPr lang="it-IT" dirty="0"/>
          </a:p>
          <a:p>
            <a:r>
              <a:rPr lang="it-IT" b="1" dirty="0"/>
              <a:t>Si riportano grafici e tabelle di esempio </a:t>
            </a:r>
            <a:r>
              <a:rPr lang="it-IT" dirty="0"/>
              <a:t>utilizzati nella fase di simulazione del comportamento transiente, in cui si è utilizzato un numero di repliche pari a 64 per calcolare le stime volute.</a:t>
            </a:r>
          </a:p>
          <a:p>
            <a:pPr>
              <a:buFont typeface="Wingdings" panose="05000000000000000000" pitchFamily="2" charset="2"/>
              <a:buChar char="Ø"/>
            </a:pPr>
            <a:endParaRPr lang="it-IT" dirty="0"/>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27</a:t>
            </a:fld>
            <a:endParaRPr lang="it-IT"/>
          </a:p>
        </p:txBody>
      </p:sp>
    </p:spTree>
    <p:extLst>
      <p:ext uri="{BB962C8B-B14F-4D97-AF65-F5344CB8AC3E}">
        <p14:creationId xmlns:p14="http://schemas.microsoft.com/office/powerpoint/2010/main" val="1343927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321809-801C-4B7D-90BE-BB411E20F1E6}"/>
              </a:ext>
            </a:extLst>
          </p:cNvPr>
          <p:cNvSpPr>
            <a:spLocks noGrp="1"/>
          </p:cNvSpPr>
          <p:nvPr>
            <p:ph type="title"/>
          </p:nvPr>
        </p:nvSpPr>
        <p:spPr/>
        <p:txBody>
          <a:bodyPr/>
          <a:lstStyle/>
          <a:p>
            <a:r>
              <a:rPr lang="it-IT" dirty="0"/>
              <a:t>Metodo delle Repliche</a:t>
            </a:r>
          </a:p>
        </p:txBody>
      </p:sp>
      <p:sp>
        <p:nvSpPr>
          <p:cNvPr id="4" name="Segnaposto piè di pagina 3">
            <a:extLst>
              <a:ext uri="{FF2B5EF4-FFF2-40B4-BE49-F238E27FC236}">
                <a16:creationId xmlns:a16="http://schemas.microsoft.com/office/drawing/2014/main" id="{F9C3F898-2A2B-4C40-8928-67B56A8770E1}"/>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359BB805-35A2-4092-9460-4ED557FFA029}"/>
              </a:ext>
            </a:extLst>
          </p:cNvPr>
          <p:cNvSpPr>
            <a:spLocks noGrp="1"/>
          </p:cNvSpPr>
          <p:nvPr>
            <p:ph type="sldNum" sz="quarter" idx="12"/>
          </p:nvPr>
        </p:nvSpPr>
        <p:spPr/>
        <p:txBody>
          <a:bodyPr/>
          <a:lstStyle/>
          <a:p>
            <a:fld id="{5169FC84-42A9-44DA-9774-4D03F98EFDE0}" type="slidenum">
              <a:rPr lang="it-IT" smtClean="0"/>
              <a:t>28</a:t>
            </a:fld>
            <a:endParaRPr lang="it-IT"/>
          </a:p>
        </p:txBody>
      </p:sp>
      <p:pic>
        <p:nvPicPr>
          <p:cNvPr id="9" name="Immagine 8">
            <a:extLst>
              <a:ext uri="{FF2B5EF4-FFF2-40B4-BE49-F238E27FC236}">
                <a16:creationId xmlns:a16="http://schemas.microsoft.com/office/drawing/2014/main" id="{590DA3CB-A563-4305-90B4-085D7D13B972}"/>
              </a:ext>
            </a:extLst>
          </p:cNvPr>
          <p:cNvPicPr>
            <a:picLocks noChangeAspect="1"/>
          </p:cNvPicPr>
          <p:nvPr/>
        </p:nvPicPr>
        <p:blipFill rotWithShape="1">
          <a:blip r:embed="rId2">
            <a:extLst>
              <a:ext uri="{28A0092B-C50C-407E-A947-70E740481C1C}">
                <a14:useLocalDpi xmlns:a14="http://schemas.microsoft.com/office/drawing/2010/main" val="0"/>
              </a:ext>
            </a:extLst>
          </a:blip>
          <a:srcRect l="6337" r="9469" b="11610"/>
          <a:stretch/>
        </p:blipFill>
        <p:spPr>
          <a:xfrm>
            <a:off x="220896" y="1545600"/>
            <a:ext cx="5454040" cy="4336726"/>
          </a:xfrm>
          <a:prstGeom prst="rect">
            <a:avLst/>
          </a:prstGeom>
        </p:spPr>
      </p:pic>
      <p:pic>
        <p:nvPicPr>
          <p:cNvPr id="13" name="Immagine 12">
            <a:extLst>
              <a:ext uri="{FF2B5EF4-FFF2-40B4-BE49-F238E27FC236}">
                <a16:creationId xmlns:a16="http://schemas.microsoft.com/office/drawing/2014/main" id="{E14FF1C8-6F8A-4380-8199-11564DEAF8E3}"/>
              </a:ext>
            </a:extLst>
          </p:cNvPr>
          <p:cNvPicPr>
            <a:picLocks noChangeAspect="1"/>
          </p:cNvPicPr>
          <p:nvPr/>
        </p:nvPicPr>
        <p:blipFill rotWithShape="1">
          <a:blip r:embed="rId3">
            <a:extLst>
              <a:ext uri="{28A0092B-C50C-407E-A947-70E740481C1C}">
                <a14:useLocalDpi xmlns:a14="http://schemas.microsoft.com/office/drawing/2010/main" val="0"/>
              </a:ext>
            </a:extLst>
          </a:blip>
          <a:srcRect l="5592" t="1527" r="9731" b="11666"/>
          <a:stretch/>
        </p:blipFill>
        <p:spPr>
          <a:xfrm>
            <a:off x="5972863" y="1621410"/>
            <a:ext cx="5541803" cy="4260916"/>
          </a:xfrm>
          <a:prstGeom prst="rect">
            <a:avLst/>
          </a:prstGeom>
        </p:spPr>
      </p:pic>
    </p:spTree>
    <p:extLst>
      <p:ext uri="{BB962C8B-B14F-4D97-AF65-F5344CB8AC3E}">
        <p14:creationId xmlns:p14="http://schemas.microsoft.com/office/powerpoint/2010/main" val="74767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8494946" cy="1320800"/>
          </a:xfrm>
        </p:spPr>
        <p:txBody>
          <a:bodyPr/>
          <a:lstStyle/>
          <a:p>
            <a:r>
              <a:rPr lang="it-IT" dirty="0"/>
              <a:t>Esperimenti di Simulazione: </a:t>
            </a:r>
            <a:br>
              <a:rPr lang="it-IT" dirty="0"/>
            </a:br>
            <a:r>
              <a:rPr lang="it-IT" sz="2800" dirty="0"/>
              <a:t>Analisi del comportamento transiente</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974288"/>
            <a:ext cx="10837332" cy="4334479"/>
          </a:xfrm>
        </p:spPr>
        <p:txBody>
          <a:bodyPr>
            <a:noAutofit/>
          </a:bodyPr>
          <a:lstStyle/>
          <a:p>
            <a:r>
              <a:rPr lang="it-IT" dirty="0">
                <a:solidFill>
                  <a:schemeClr val="tx2"/>
                </a:solidFill>
              </a:rPr>
              <a:t>Seguono i grafici relativi al </a:t>
            </a:r>
            <a:r>
              <a:rPr lang="it-IT" i="1" dirty="0">
                <a:solidFill>
                  <a:schemeClr val="tx2"/>
                </a:solidFill>
              </a:rPr>
              <a:t>comportamento transiente </a:t>
            </a:r>
            <a:r>
              <a:rPr lang="it-IT" dirty="0">
                <a:solidFill>
                  <a:schemeClr val="tx2"/>
                </a:solidFill>
              </a:rPr>
              <a:t>dei due sistemi in esame. </a:t>
            </a:r>
          </a:p>
          <a:p>
            <a:pPr marL="0" indent="0">
              <a:buNone/>
            </a:pPr>
            <a:endParaRPr lang="it-IT" dirty="0">
              <a:solidFill>
                <a:schemeClr val="tx2"/>
              </a:solidFill>
            </a:endParaRPr>
          </a:p>
          <a:p>
            <a:r>
              <a:rPr lang="it-IT" dirty="0">
                <a:solidFill>
                  <a:schemeClr val="tx2"/>
                </a:solidFill>
              </a:rPr>
              <a:t>Attraverso questa analisi:</a:t>
            </a:r>
          </a:p>
          <a:p>
            <a:pPr lvl="1">
              <a:buFont typeface="Wingdings" panose="05000000000000000000" pitchFamily="2" charset="2"/>
              <a:buChar char="q"/>
            </a:pPr>
            <a:r>
              <a:rPr lang="it-IT" dirty="0">
                <a:solidFill>
                  <a:schemeClr val="tx2"/>
                </a:solidFill>
              </a:rPr>
              <a:t>Si verifica l’</a:t>
            </a:r>
            <a:r>
              <a:rPr lang="it-IT" b="1" dirty="0">
                <a:solidFill>
                  <a:schemeClr val="tx2"/>
                </a:solidFill>
              </a:rPr>
              <a:t>eventuale convergenza</a:t>
            </a:r>
            <a:r>
              <a:rPr lang="it-IT" dirty="0">
                <a:solidFill>
                  <a:schemeClr val="tx2"/>
                </a:solidFill>
              </a:rPr>
              <a:t> ad uno stato stazionario, per i due sistemi.</a:t>
            </a:r>
          </a:p>
          <a:p>
            <a:pPr lvl="1">
              <a:buFont typeface="Wingdings" panose="05000000000000000000" pitchFamily="2" charset="2"/>
              <a:buChar char="q"/>
            </a:pPr>
            <a:r>
              <a:rPr lang="it-IT" dirty="0">
                <a:solidFill>
                  <a:schemeClr val="tx2"/>
                </a:solidFill>
              </a:rPr>
              <a:t>Si </a:t>
            </a:r>
            <a:r>
              <a:rPr lang="it-IT" b="1" dirty="0">
                <a:solidFill>
                  <a:schemeClr val="tx2"/>
                </a:solidFill>
              </a:rPr>
              <a:t>analizza</a:t>
            </a:r>
            <a:r>
              <a:rPr lang="it-IT" dirty="0">
                <a:solidFill>
                  <a:schemeClr val="tx2"/>
                </a:solidFill>
              </a:rPr>
              <a:t> e si </a:t>
            </a:r>
            <a:r>
              <a:rPr lang="it-IT" b="1" dirty="0">
                <a:solidFill>
                  <a:schemeClr val="tx2"/>
                </a:solidFill>
              </a:rPr>
              <a:t>confronta</a:t>
            </a:r>
            <a:r>
              <a:rPr lang="it-IT" dirty="0">
                <a:solidFill>
                  <a:schemeClr val="tx2"/>
                </a:solidFill>
              </a:rPr>
              <a:t> il </a:t>
            </a:r>
            <a:r>
              <a:rPr lang="it-IT" b="1" dirty="0">
                <a:solidFill>
                  <a:schemeClr val="tx2"/>
                </a:solidFill>
              </a:rPr>
              <a:t>comportamento transitorio dei due sistemi</a:t>
            </a:r>
            <a:r>
              <a:rPr lang="it-IT" dirty="0">
                <a:solidFill>
                  <a:schemeClr val="tx2"/>
                </a:solidFill>
              </a:rPr>
              <a:t>, all’aumentare del numero di clienti serviti.</a:t>
            </a:r>
          </a:p>
          <a:p>
            <a:pPr lvl="1">
              <a:buFont typeface="Wingdings" panose="05000000000000000000" pitchFamily="2" charset="2"/>
              <a:buChar char="q"/>
            </a:pPr>
            <a:r>
              <a:rPr lang="it-IT" dirty="0">
                <a:solidFill>
                  <a:schemeClr val="tx2"/>
                </a:solidFill>
              </a:rPr>
              <a:t>Per l’analisi del comportamento transitorio si è scelto di riportare:</a:t>
            </a:r>
          </a:p>
          <a:p>
            <a:pPr lvl="2">
              <a:buFont typeface="Wingdings" panose="05000000000000000000" pitchFamily="2" charset="2"/>
              <a:buChar char="q"/>
            </a:pPr>
            <a:r>
              <a:rPr lang="it-IT" dirty="0">
                <a:solidFill>
                  <a:schemeClr val="tx2"/>
                </a:solidFill>
              </a:rPr>
              <a:t>Le osservazioni effettuate sui </a:t>
            </a:r>
            <a:r>
              <a:rPr lang="it-IT" b="1" dirty="0">
                <a:solidFill>
                  <a:schemeClr val="tx2"/>
                </a:solidFill>
              </a:rPr>
              <a:t>tempi medi di attesa globali dei due sistemi</a:t>
            </a:r>
            <a:r>
              <a:rPr lang="it-IT" dirty="0">
                <a:solidFill>
                  <a:schemeClr val="tx2"/>
                </a:solidFill>
              </a:rPr>
              <a:t>.</a:t>
            </a:r>
          </a:p>
          <a:p>
            <a:pPr lvl="2">
              <a:buFont typeface="Wingdings" panose="05000000000000000000" pitchFamily="2" charset="2"/>
              <a:buChar char="q"/>
            </a:pPr>
            <a:r>
              <a:rPr lang="it-IT" dirty="0">
                <a:solidFill>
                  <a:schemeClr val="tx2"/>
                </a:solidFill>
              </a:rPr>
              <a:t>Le osservazioni effettuate sui </a:t>
            </a:r>
            <a:r>
              <a:rPr lang="it-IT" b="1" dirty="0">
                <a:solidFill>
                  <a:schemeClr val="tx2"/>
                </a:solidFill>
              </a:rPr>
              <a:t>tempi medi d’attesa locali al sistema avanzato</a:t>
            </a:r>
          </a:p>
          <a:p>
            <a:pPr marL="457200" lvl="1" indent="0">
              <a:buNone/>
            </a:pP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29</a:t>
            </a:fld>
            <a:endParaRPr lang="it-IT"/>
          </a:p>
        </p:txBody>
      </p:sp>
    </p:spTree>
    <p:extLst>
      <p:ext uri="{BB962C8B-B14F-4D97-AF65-F5344CB8AC3E}">
        <p14:creationId xmlns:p14="http://schemas.microsoft.com/office/powerpoint/2010/main" val="1620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p:txBody>
          <a:bodyPr/>
          <a:lstStyle/>
          <a:p>
            <a:r>
              <a:rPr lang="it-IT" dirty="0"/>
              <a:t>Le fasi dello studio</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596668" cy="4334479"/>
          </a:xfrm>
        </p:spPr>
        <p:txBody>
          <a:bodyPr>
            <a:noAutofit/>
          </a:bodyPr>
          <a:lstStyle/>
          <a:p>
            <a:pPr marL="0" indent="0">
              <a:buNone/>
            </a:pPr>
            <a:r>
              <a:rPr lang="it-IT" dirty="0"/>
              <a:t>Per entrambi i modelli presi in considerazione, sono stati seguiti i seguenti passi principali, come segue:</a:t>
            </a:r>
          </a:p>
          <a:p>
            <a:pPr marL="342900" indent="-342900">
              <a:buFont typeface="Wingdings" panose="05000000000000000000" pitchFamily="2" charset="2"/>
              <a:buChar char="§"/>
            </a:pPr>
            <a:r>
              <a:rPr lang="it-IT" dirty="0"/>
              <a:t>Obiettivi dello studio</a:t>
            </a:r>
          </a:p>
          <a:p>
            <a:pPr marL="342900" indent="-342900">
              <a:buFont typeface="Wingdings" panose="05000000000000000000" pitchFamily="2" charset="2"/>
              <a:buChar char="§"/>
            </a:pPr>
            <a:r>
              <a:rPr lang="it-IT" dirty="0"/>
              <a:t>Modello Concettuale</a:t>
            </a:r>
          </a:p>
          <a:p>
            <a:pPr marL="342900" indent="-342900">
              <a:buFont typeface="Wingdings" panose="05000000000000000000" pitchFamily="2" charset="2"/>
              <a:buChar char="§"/>
            </a:pPr>
            <a:r>
              <a:rPr lang="it-IT" dirty="0"/>
              <a:t>Modello delle Specifiche</a:t>
            </a:r>
          </a:p>
          <a:p>
            <a:pPr marL="342900" indent="-342900">
              <a:buFont typeface="Wingdings" panose="05000000000000000000" pitchFamily="2" charset="2"/>
              <a:buChar char="§"/>
            </a:pPr>
            <a:r>
              <a:rPr lang="it-IT" dirty="0"/>
              <a:t>Modello Computazionale</a:t>
            </a:r>
          </a:p>
          <a:p>
            <a:pPr marL="342900" indent="-342900">
              <a:buFont typeface="Wingdings" panose="05000000000000000000" pitchFamily="2" charset="2"/>
              <a:buChar char="§"/>
            </a:pPr>
            <a:r>
              <a:rPr lang="it-IT" dirty="0"/>
              <a:t>Verifica</a:t>
            </a:r>
          </a:p>
          <a:p>
            <a:pPr marL="342900" indent="-342900">
              <a:buFont typeface="Wingdings" panose="05000000000000000000" pitchFamily="2" charset="2"/>
              <a:buChar char="§"/>
            </a:pPr>
            <a:r>
              <a:rPr lang="it-IT" dirty="0"/>
              <a:t>Validazione</a:t>
            </a:r>
          </a:p>
          <a:p>
            <a:pPr marL="342900" indent="-342900">
              <a:buFont typeface="Wingdings" panose="05000000000000000000" pitchFamily="2" charset="2"/>
              <a:buChar char="§"/>
            </a:pPr>
            <a:r>
              <a:rPr lang="it-IT" dirty="0"/>
              <a:t>Design degli esperimenti di simulazione</a:t>
            </a:r>
          </a:p>
          <a:p>
            <a:pPr marL="342900" indent="-342900">
              <a:buFont typeface="Wingdings" panose="05000000000000000000" pitchFamily="2" charset="2"/>
              <a:buChar char="§"/>
            </a:pPr>
            <a:r>
              <a:rPr lang="it-IT" dirty="0"/>
              <a:t>Risultati</a:t>
            </a:r>
          </a:p>
          <a:p>
            <a:pPr marL="342900" indent="-342900">
              <a:buFont typeface="Wingdings" panose="05000000000000000000" pitchFamily="2" charset="2"/>
              <a:buChar char="§"/>
            </a:pPr>
            <a:r>
              <a:rPr lang="it-IT" dirty="0"/>
              <a:t>Osservazioni</a:t>
            </a:r>
          </a:p>
          <a:p>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a:t>
            </a:fld>
            <a:endParaRPr lang="it-IT"/>
          </a:p>
        </p:txBody>
      </p:sp>
    </p:spTree>
    <p:extLst>
      <p:ext uri="{BB962C8B-B14F-4D97-AF65-F5344CB8AC3E}">
        <p14:creationId xmlns:p14="http://schemas.microsoft.com/office/powerpoint/2010/main" val="380118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5F475B-886A-4925-9AA7-1844357322C4}"/>
              </a:ext>
            </a:extLst>
          </p:cNvPr>
          <p:cNvSpPr>
            <a:spLocks noGrp="1"/>
          </p:cNvSpPr>
          <p:nvPr>
            <p:ph type="title"/>
          </p:nvPr>
        </p:nvSpPr>
        <p:spPr/>
        <p:txBody>
          <a:bodyPr/>
          <a:lstStyle/>
          <a:p>
            <a:r>
              <a:rPr lang="it-IT" dirty="0"/>
              <a:t>Esperimenti di Simulazione:</a:t>
            </a:r>
            <a:br>
              <a:rPr lang="it-IT" dirty="0"/>
            </a:br>
            <a:r>
              <a:rPr lang="it-IT" sz="2800" dirty="0"/>
              <a:t>Ricerca delle configurazioni</a:t>
            </a:r>
            <a:endParaRPr lang="it-IT" dirty="0"/>
          </a:p>
        </p:txBody>
      </p:sp>
      <p:sp>
        <p:nvSpPr>
          <p:cNvPr id="3" name="Segnaposto contenuto 2">
            <a:extLst>
              <a:ext uri="{FF2B5EF4-FFF2-40B4-BE49-F238E27FC236}">
                <a16:creationId xmlns:a16="http://schemas.microsoft.com/office/drawing/2014/main" id="{1D95E9E6-0997-431C-AD70-618FE1C60380}"/>
              </a:ext>
            </a:extLst>
          </p:cNvPr>
          <p:cNvSpPr>
            <a:spLocks noGrp="1"/>
          </p:cNvSpPr>
          <p:nvPr>
            <p:ph idx="1"/>
          </p:nvPr>
        </p:nvSpPr>
        <p:spPr>
          <a:xfrm>
            <a:off x="677334" y="1922948"/>
            <a:ext cx="8596668" cy="3880773"/>
          </a:xfrm>
        </p:spPr>
        <p:txBody>
          <a:bodyPr/>
          <a:lstStyle/>
          <a:p>
            <a:r>
              <a:rPr lang="it-IT" dirty="0"/>
              <a:t>Un esperimento di simulazione ha previsto la ricerca, per ogni fascia oraria e quindi al variare del parametro </a:t>
            </a:r>
            <a:r>
              <a:rPr lang="it-IT" i="1" dirty="0"/>
              <a:t>tempo medio di inter-arrivo</a:t>
            </a:r>
            <a:r>
              <a:rPr lang="it-IT" dirty="0"/>
              <a:t>, del numero esatto di serventi che permettesse di mantenere l’utilizzazione dei vari centri compresa tra il valore 0.6 e 0.8.</a:t>
            </a:r>
          </a:p>
          <a:p>
            <a:pPr marL="0" indent="0">
              <a:buNone/>
            </a:pPr>
            <a:endParaRPr lang="it-IT" dirty="0"/>
          </a:p>
          <a:p>
            <a:r>
              <a:rPr lang="it-IT" dirty="0"/>
              <a:t>Una ‘’</a:t>
            </a:r>
            <a:r>
              <a:rPr lang="it-IT" i="1" dirty="0"/>
              <a:t>Configurazione’’ </a:t>
            </a:r>
            <a:r>
              <a:rPr lang="it-IT" dirty="0"/>
              <a:t>è definita dalla coppia</a:t>
            </a:r>
          </a:p>
          <a:p>
            <a:pPr lvl="1"/>
            <a:r>
              <a:rPr lang="it-IT" dirty="0"/>
              <a:t> Tempo medio di inter-arrivo</a:t>
            </a:r>
          </a:p>
          <a:p>
            <a:pPr lvl="1"/>
            <a:r>
              <a:rPr lang="it-IT" dirty="0"/>
              <a:t>Numero di Serventi/casse operativi/e</a:t>
            </a:r>
          </a:p>
          <a:p>
            <a:endParaRPr lang="it-IT" dirty="0"/>
          </a:p>
          <a:p>
            <a:r>
              <a:rPr lang="it-IT" dirty="0"/>
              <a:t>Configurazioni ideali ( </a:t>
            </a:r>
            <a:r>
              <a:rPr lang="el-GR" b="1" dirty="0"/>
              <a:t>ρ</a:t>
            </a:r>
            <a:r>
              <a:rPr lang="it-IT" b="1" dirty="0"/>
              <a:t> = 0.74 </a:t>
            </a:r>
            <a:r>
              <a:rPr lang="it-IT" dirty="0"/>
              <a:t>)</a:t>
            </a:r>
          </a:p>
          <a:p>
            <a:pPr marL="0" indent="0">
              <a:buNone/>
            </a:pPr>
            <a:endParaRPr lang="it-IT" dirty="0"/>
          </a:p>
        </p:txBody>
      </p:sp>
      <p:sp>
        <p:nvSpPr>
          <p:cNvPr id="4" name="Segnaposto piè di pagina 3">
            <a:extLst>
              <a:ext uri="{FF2B5EF4-FFF2-40B4-BE49-F238E27FC236}">
                <a16:creationId xmlns:a16="http://schemas.microsoft.com/office/drawing/2014/main" id="{084EA28F-1790-4846-A56B-37836602D81C}"/>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E842F251-2B96-46CD-B2D0-B8DADE07F032}"/>
              </a:ext>
            </a:extLst>
          </p:cNvPr>
          <p:cNvSpPr>
            <a:spLocks noGrp="1"/>
          </p:cNvSpPr>
          <p:nvPr>
            <p:ph type="sldNum" sz="quarter" idx="12"/>
          </p:nvPr>
        </p:nvSpPr>
        <p:spPr/>
        <p:txBody>
          <a:bodyPr/>
          <a:lstStyle/>
          <a:p>
            <a:fld id="{5169FC84-42A9-44DA-9774-4D03F98EFDE0}" type="slidenum">
              <a:rPr lang="it-IT" smtClean="0"/>
              <a:t>30</a:t>
            </a:fld>
            <a:endParaRPr lang="it-IT"/>
          </a:p>
        </p:txBody>
      </p:sp>
      <p:graphicFrame>
        <p:nvGraphicFramePr>
          <p:cNvPr id="6" name="Tabella 139">
            <a:extLst>
              <a:ext uri="{FF2B5EF4-FFF2-40B4-BE49-F238E27FC236}">
                <a16:creationId xmlns:a16="http://schemas.microsoft.com/office/drawing/2014/main" id="{D51C045F-E630-4AE3-BC50-2472F0F7D81C}"/>
              </a:ext>
            </a:extLst>
          </p:cNvPr>
          <p:cNvGraphicFramePr>
            <a:graphicFrameLocks noGrp="1"/>
          </p:cNvGraphicFramePr>
          <p:nvPr>
            <p:extLst>
              <p:ext uri="{D42A27DB-BD31-4B8C-83A1-F6EECF244321}">
                <p14:modId xmlns:p14="http://schemas.microsoft.com/office/powerpoint/2010/main" val="1994303824"/>
              </p:ext>
            </p:extLst>
          </p:nvPr>
        </p:nvGraphicFramePr>
        <p:xfrm>
          <a:off x="5541818" y="3428999"/>
          <a:ext cx="5412126" cy="2289875"/>
        </p:xfrm>
        <a:graphic>
          <a:graphicData uri="http://schemas.openxmlformats.org/drawingml/2006/table">
            <a:tbl>
              <a:tblPr firstRow="1" bandRow="1">
                <a:tableStyleId>{5C22544A-7EE6-4342-B048-85BDC9FD1C3A}</a:tableStyleId>
              </a:tblPr>
              <a:tblGrid>
                <a:gridCol w="1804042">
                  <a:extLst>
                    <a:ext uri="{9D8B030D-6E8A-4147-A177-3AD203B41FA5}">
                      <a16:colId xmlns:a16="http://schemas.microsoft.com/office/drawing/2014/main" val="2131740548"/>
                    </a:ext>
                  </a:extLst>
                </a:gridCol>
                <a:gridCol w="1804042">
                  <a:extLst>
                    <a:ext uri="{9D8B030D-6E8A-4147-A177-3AD203B41FA5}">
                      <a16:colId xmlns:a16="http://schemas.microsoft.com/office/drawing/2014/main" val="2885662490"/>
                    </a:ext>
                  </a:extLst>
                </a:gridCol>
                <a:gridCol w="1804042">
                  <a:extLst>
                    <a:ext uri="{9D8B030D-6E8A-4147-A177-3AD203B41FA5}">
                      <a16:colId xmlns:a16="http://schemas.microsoft.com/office/drawing/2014/main" val="2675343128"/>
                    </a:ext>
                  </a:extLst>
                </a:gridCol>
              </a:tblGrid>
              <a:tr h="348480">
                <a:tc>
                  <a:txBody>
                    <a:bodyPr/>
                    <a:lstStyle/>
                    <a:p>
                      <a:pPr algn="ctr"/>
                      <a:r>
                        <a:rPr lang="it-IT" sz="1200" dirty="0">
                          <a:solidFill>
                            <a:schemeClr val="accent2">
                              <a:lumMod val="25000"/>
                            </a:schemeClr>
                          </a:solidFill>
                        </a:rPr>
                        <a:t>FASCIA ORARIA</a:t>
                      </a:r>
                    </a:p>
                  </a:txBody>
                  <a:tcPr marL="83992" marR="83992" marT="41996" marB="41996"/>
                </a:tc>
                <a:tc>
                  <a:txBody>
                    <a:bodyPr/>
                    <a:lstStyle/>
                    <a:p>
                      <a:pPr algn="ctr"/>
                      <a:r>
                        <a:rPr lang="it-IT" sz="1200" dirty="0">
                          <a:solidFill>
                            <a:schemeClr val="accent2">
                              <a:lumMod val="25000"/>
                            </a:schemeClr>
                          </a:solidFill>
                        </a:rPr>
                        <a:t>INTERARRIVO [min]</a:t>
                      </a:r>
                    </a:p>
                  </a:txBody>
                  <a:tcPr marL="83992" marR="83992" marT="41996" marB="41996"/>
                </a:tc>
                <a:tc>
                  <a:txBody>
                    <a:bodyPr/>
                    <a:lstStyle/>
                    <a:p>
                      <a:pPr algn="ctr"/>
                      <a:r>
                        <a:rPr lang="it-IT" sz="12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388279">
                <a:tc>
                  <a:txBody>
                    <a:bodyPr/>
                    <a:lstStyle/>
                    <a:p>
                      <a:pPr algn="ctr"/>
                      <a:r>
                        <a:rPr lang="it-IT" sz="1400" dirty="0"/>
                        <a:t>08.00 – 10.00</a:t>
                      </a:r>
                    </a:p>
                  </a:txBody>
                  <a:tcPr marL="83992" marR="83992" marT="41996" marB="41996"/>
                </a:tc>
                <a:tc>
                  <a:txBody>
                    <a:bodyPr/>
                    <a:lstStyle/>
                    <a:p>
                      <a:pPr algn="ctr"/>
                      <a:r>
                        <a:rPr lang="it-IT" sz="1400" dirty="0"/>
                        <a:t>2.0</a:t>
                      </a:r>
                    </a:p>
                  </a:txBody>
                  <a:tcPr marL="83992" marR="83992" marT="41996" marB="41996"/>
                </a:tc>
                <a:tc>
                  <a:txBody>
                    <a:bodyPr/>
                    <a:lstStyle/>
                    <a:p>
                      <a:pPr algn="ctr"/>
                      <a:r>
                        <a:rPr lang="it-IT" sz="1400" dirty="0"/>
                        <a:t>3</a:t>
                      </a:r>
                    </a:p>
                  </a:txBody>
                  <a:tcPr marL="83992" marR="83992" marT="41996" marB="41996"/>
                </a:tc>
                <a:extLst>
                  <a:ext uri="{0D108BD9-81ED-4DB2-BD59-A6C34878D82A}">
                    <a16:rowId xmlns:a16="http://schemas.microsoft.com/office/drawing/2014/main" val="1677044467"/>
                  </a:ext>
                </a:extLst>
              </a:tr>
              <a:tr h="388279">
                <a:tc>
                  <a:txBody>
                    <a:bodyPr/>
                    <a:lstStyle/>
                    <a:p>
                      <a:pPr algn="ctr"/>
                      <a:r>
                        <a:rPr lang="it-IT" sz="1400" dirty="0"/>
                        <a:t>10.00 – 13.00</a:t>
                      </a:r>
                    </a:p>
                  </a:txBody>
                  <a:tcPr marL="83992" marR="83992" marT="41996" marB="41996"/>
                </a:tc>
                <a:tc>
                  <a:txBody>
                    <a:bodyPr/>
                    <a:lstStyle/>
                    <a:p>
                      <a:pPr algn="ctr"/>
                      <a:r>
                        <a:rPr lang="it-IT" sz="1400" dirty="0"/>
                        <a:t>1.5</a:t>
                      </a:r>
                    </a:p>
                  </a:txBody>
                  <a:tcPr marL="83992" marR="83992" marT="41996" marB="41996"/>
                </a:tc>
                <a:tc>
                  <a:txBody>
                    <a:bodyPr/>
                    <a:lstStyle/>
                    <a:p>
                      <a:pPr algn="ctr"/>
                      <a:r>
                        <a:rPr lang="it-IT" sz="1400" dirty="0"/>
                        <a:t>4</a:t>
                      </a:r>
                    </a:p>
                  </a:txBody>
                  <a:tcPr marL="83992" marR="83992" marT="41996" marB="41996"/>
                </a:tc>
                <a:extLst>
                  <a:ext uri="{0D108BD9-81ED-4DB2-BD59-A6C34878D82A}">
                    <a16:rowId xmlns:a16="http://schemas.microsoft.com/office/drawing/2014/main" val="82067546"/>
                  </a:ext>
                </a:extLst>
              </a:tr>
              <a:tr h="388279">
                <a:tc>
                  <a:txBody>
                    <a:bodyPr/>
                    <a:lstStyle/>
                    <a:p>
                      <a:pPr algn="ctr"/>
                      <a:r>
                        <a:rPr lang="it-IT" sz="1400" dirty="0"/>
                        <a:t>13.00 – 16.00</a:t>
                      </a:r>
                    </a:p>
                  </a:txBody>
                  <a:tcPr marL="83992" marR="83992" marT="41996" marB="41996"/>
                </a:tc>
                <a:tc>
                  <a:txBody>
                    <a:bodyPr/>
                    <a:lstStyle/>
                    <a:p>
                      <a:pPr algn="ctr"/>
                      <a:r>
                        <a:rPr lang="it-IT" sz="1400" dirty="0"/>
                        <a:t>2.0</a:t>
                      </a:r>
                    </a:p>
                  </a:txBody>
                  <a:tcPr marL="83992" marR="83992" marT="41996" marB="41996"/>
                </a:tc>
                <a:tc>
                  <a:txBody>
                    <a:bodyPr/>
                    <a:lstStyle/>
                    <a:p>
                      <a:pPr algn="ctr"/>
                      <a:r>
                        <a:rPr lang="it-IT" sz="1400" dirty="0"/>
                        <a:t>3</a:t>
                      </a:r>
                    </a:p>
                  </a:txBody>
                  <a:tcPr marL="83992" marR="83992" marT="41996" marB="41996"/>
                </a:tc>
                <a:extLst>
                  <a:ext uri="{0D108BD9-81ED-4DB2-BD59-A6C34878D82A}">
                    <a16:rowId xmlns:a16="http://schemas.microsoft.com/office/drawing/2014/main" val="822923137"/>
                  </a:ext>
                </a:extLst>
              </a:tr>
              <a:tr h="388279">
                <a:tc>
                  <a:txBody>
                    <a:bodyPr/>
                    <a:lstStyle/>
                    <a:p>
                      <a:pPr algn="ctr"/>
                      <a:r>
                        <a:rPr lang="it-IT" sz="1400" dirty="0"/>
                        <a:t>16.00 – 20.00</a:t>
                      </a:r>
                    </a:p>
                  </a:txBody>
                  <a:tcPr marL="83992" marR="83992" marT="41996" marB="41996"/>
                </a:tc>
                <a:tc>
                  <a:txBody>
                    <a:bodyPr/>
                    <a:lstStyle/>
                    <a:p>
                      <a:pPr algn="ctr"/>
                      <a:r>
                        <a:rPr lang="it-IT" sz="1400" dirty="0"/>
                        <a:t>1.0</a:t>
                      </a:r>
                    </a:p>
                  </a:txBody>
                  <a:tcPr marL="83992" marR="83992" marT="41996" marB="41996"/>
                </a:tc>
                <a:tc>
                  <a:txBody>
                    <a:bodyPr/>
                    <a:lstStyle/>
                    <a:p>
                      <a:pPr algn="ctr"/>
                      <a:r>
                        <a:rPr lang="it-IT" sz="1400" dirty="0"/>
                        <a:t>6</a:t>
                      </a:r>
                    </a:p>
                  </a:txBody>
                  <a:tcPr marL="83992" marR="83992" marT="41996" marB="41996"/>
                </a:tc>
                <a:extLst>
                  <a:ext uri="{0D108BD9-81ED-4DB2-BD59-A6C34878D82A}">
                    <a16:rowId xmlns:a16="http://schemas.microsoft.com/office/drawing/2014/main" val="3722454605"/>
                  </a:ext>
                </a:extLst>
              </a:tr>
              <a:tr h="388279">
                <a:tc>
                  <a:txBody>
                    <a:bodyPr/>
                    <a:lstStyle/>
                    <a:p>
                      <a:pPr algn="ctr"/>
                      <a:r>
                        <a:rPr lang="it-IT" sz="1400" dirty="0"/>
                        <a:t>20.00 – 22.00</a:t>
                      </a:r>
                    </a:p>
                  </a:txBody>
                  <a:tcPr marL="83992" marR="83992" marT="41996" marB="41996"/>
                </a:tc>
                <a:tc>
                  <a:txBody>
                    <a:bodyPr/>
                    <a:lstStyle/>
                    <a:p>
                      <a:pPr algn="ctr"/>
                      <a:r>
                        <a:rPr lang="it-IT" sz="1400" dirty="0"/>
                        <a:t>3.0</a:t>
                      </a:r>
                    </a:p>
                  </a:txBody>
                  <a:tcPr marL="83992" marR="83992" marT="41996" marB="41996"/>
                </a:tc>
                <a:tc>
                  <a:txBody>
                    <a:bodyPr/>
                    <a:lstStyle/>
                    <a:p>
                      <a:pPr algn="ctr"/>
                      <a:r>
                        <a:rPr lang="it-IT" sz="1400" dirty="0"/>
                        <a:t>2</a:t>
                      </a:r>
                    </a:p>
                  </a:txBody>
                  <a:tcPr marL="83992" marR="83992" marT="41996" marB="41996"/>
                </a:tc>
                <a:extLst>
                  <a:ext uri="{0D108BD9-81ED-4DB2-BD59-A6C34878D82A}">
                    <a16:rowId xmlns:a16="http://schemas.microsoft.com/office/drawing/2014/main" val="365896048"/>
                  </a:ext>
                </a:extLst>
              </a:tr>
            </a:tbl>
          </a:graphicData>
        </a:graphic>
      </p:graphicFrame>
      <p:cxnSp>
        <p:nvCxnSpPr>
          <p:cNvPr id="8" name="Connettore 2 7">
            <a:extLst>
              <a:ext uri="{FF2B5EF4-FFF2-40B4-BE49-F238E27FC236}">
                <a16:creationId xmlns:a16="http://schemas.microsoft.com/office/drawing/2014/main" id="{51C96777-4622-4F1C-9DF7-0BCEB33F4F80}"/>
              </a:ext>
            </a:extLst>
          </p:cNvPr>
          <p:cNvCxnSpPr>
            <a:cxnSpLocks/>
          </p:cNvCxnSpPr>
          <p:nvPr/>
        </p:nvCxnSpPr>
        <p:spPr>
          <a:xfrm>
            <a:off x="1308884" y="5505257"/>
            <a:ext cx="4232934"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26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1 e 3, Tempo medio di attesa globale.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31</a:t>
            </a:fld>
            <a:endParaRPr lang="it-IT"/>
          </a:p>
        </p:txBody>
      </p:sp>
      <p:pic>
        <p:nvPicPr>
          <p:cNvPr id="13" name="Immagine 12">
            <a:extLst>
              <a:ext uri="{FF2B5EF4-FFF2-40B4-BE49-F238E27FC236}">
                <a16:creationId xmlns:a16="http://schemas.microsoft.com/office/drawing/2014/main" id="{E481389C-824F-4E00-9AF5-ACBF79F16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7" y="2143925"/>
            <a:ext cx="4849034" cy="3636776"/>
          </a:xfrm>
          <a:prstGeom prst="rect">
            <a:avLst/>
          </a:prstGeom>
        </p:spPr>
      </p:pic>
      <p:pic>
        <p:nvPicPr>
          <p:cNvPr id="14" name="Immagine 13">
            <a:extLst>
              <a:ext uri="{FF2B5EF4-FFF2-40B4-BE49-F238E27FC236}">
                <a16:creationId xmlns:a16="http://schemas.microsoft.com/office/drawing/2014/main" id="{BA551F80-417D-461D-86F5-A88476365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165" y="2143925"/>
            <a:ext cx="4911880" cy="3683911"/>
          </a:xfrm>
          <a:prstGeom prst="rect">
            <a:avLst/>
          </a:prstGeom>
        </p:spPr>
      </p:pic>
      <p:graphicFrame>
        <p:nvGraphicFramePr>
          <p:cNvPr id="16" name="Tabella 139">
            <a:extLst>
              <a:ext uri="{FF2B5EF4-FFF2-40B4-BE49-F238E27FC236}">
                <a16:creationId xmlns:a16="http://schemas.microsoft.com/office/drawing/2014/main" id="{FCBB882B-0EEB-4C93-8EBC-2A34D65D6EDE}"/>
              </a:ext>
            </a:extLst>
          </p:cNvPr>
          <p:cNvGraphicFramePr>
            <a:graphicFrameLocks noGrp="1"/>
          </p:cNvGraphicFramePr>
          <p:nvPr>
            <p:extLst>
              <p:ext uri="{D42A27DB-BD31-4B8C-83A1-F6EECF244321}">
                <p14:modId xmlns:p14="http://schemas.microsoft.com/office/powerpoint/2010/main" val="3217397582"/>
              </p:ext>
            </p:extLst>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accent2">
                              <a:lumMod val="50000"/>
                            </a:schemeClr>
                          </a:solidFill>
                          <a:highlight>
                            <a:srgbClr val="FFFF00"/>
                          </a:highlight>
                        </a:rPr>
                        <a:t>08.00 – 10.00</a:t>
                      </a:r>
                    </a:p>
                  </a:txBody>
                  <a:tcPr marL="83992" marR="83992" marT="41996" marB="41996"/>
                </a:tc>
                <a:tc>
                  <a:txBody>
                    <a:bodyPr/>
                    <a:lstStyle/>
                    <a:p>
                      <a:pPr algn="ctr"/>
                      <a:r>
                        <a:rPr lang="it-IT" sz="1200" dirty="0">
                          <a:solidFill>
                            <a:schemeClr val="accent2">
                              <a:lumMod val="50000"/>
                            </a:schemeClr>
                          </a:solidFill>
                          <a:highlight>
                            <a:srgbClr val="FFFF00"/>
                          </a:highlight>
                        </a:rPr>
                        <a:t>2.0</a:t>
                      </a:r>
                    </a:p>
                  </a:txBody>
                  <a:tcPr marL="83992" marR="83992" marT="41996" marB="41996"/>
                </a:tc>
                <a:tc>
                  <a:txBody>
                    <a:bodyPr/>
                    <a:lstStyle/>
                    <a:p>
                      <a:pPr algn="ctr"/>
                      <a:r>
                        <a:rPr lang="it-IT" sz="1200" dirty="0">
                          <a:solidFill>
                            <a:schemeClr val="accent2">
                              <a:lumMod val="50000"/>
                            </a:schemeClr>
                          </a:solidFill>
                          <a:highlight>
                            <a:srgbClr val="FFFF00"/>
                          </a:highlight>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t>10.00 – 13.00</a:t>
                      </a:r>
                    </a:p>
                  </a:txBody>
                  <a:tcPr marL="83992" marR="83992" marT="41996" marB="41996"/>
                </a:tc>
                <a:tc>
                  <a:txBody>
                    <a:bodyPr/>
                    <a:lstStyle/>
                    <a:p>
                      <a:pPr algn="ctr"/>
                      <a:r>
                        <a:rPr lang="it-IT" sz="1200" dirty="0"/>
                        <a:t>1.5</a:t>
                      </a:r>
                    </a:p>
                  </a:txBody>
                  <a:tcPr marL="83992" marR="83992" marT="41996" marB="41996"/>
                </a:tc>
                <a:tc>
                  <a:txBody>
                    <a:bodyPr/>
                    <a:lstStyle/>
                    <a:p>
                      <a:pPr algn="ctr"/>
                      <a:r>
                        <a:rPr lang="it-IT" sz="1200" dirty="0"/>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accent2">
                              <a:lumMod val="50000"/>
                            </a:schemeClr>
                          </a:solidFill>
                          <a:highlight>
                            <a:srgbClr val="FFFF00"/>
                          </a:highlight>
                        </a:rPr>
                        <a:t>13.00 – 16.00</a:t>
                      </a:r>
                    </a:p>
                  </a:txBody>
                  <a:tcPr marL="83992" marR="83992" marT="41996" marB="41996"/>
                </a:tc>
                <a:tc>
                  <a:txBody>
                    <a:bodyPr/>
                    <a:lstStyle/>
                    <a:p>
                      <a:pPr algn="ctr"/>
                      <a:r>
                        <a:rPr lang="it-IT" sz="1200" dirty="0">
                          <a:solidFill>
                            <a:schemeClr val="accent2">
                              <a:lumMod val="50000"/>
                            </a:schemeClr>
                          </a:solidFill>
                          <a:highlight>
                            <a:srgbClr val="FFFF00"/>
                          </a:highlight>
                        </a:rPr>
                        <a:t>2.0</a:t>
                      </a:r>
                    </a:p>
                  </a:txBody>
                  <a:tcPr marL="83992" marR="83992" marT="41996" marB="41996"/>
                </a:tc>
                <a:tc>
                  <a:txBody>
                    <a:bodyPr/>
                    <a:lstStyle/>
                    <a:p>
                      <a:pPr algn="ctr"/>
                      <a:r>
                        <a:rPr lang="it-IT" sz="1200" dirty="0">
                          <a:solidFill>
                            <a:schemeClr val="accent2">
                              <a:lumMod val="50000"/>
                            </a:schemeClr>
                          </a:solidFill>
                          <a:highlight>
                            <a:srgbClr val="FFFF00"/>
                          </a:highlight>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spTree>
    <p:extLst>
      <p:ext uri="{BB962C8B-B14F-4D97-AF65-F5344CB8AC3E}">
        <p14:creationId xmlns:p14="http://schemas.microsoft.com/office/powerpoint/2010/main" val="1366025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2, Tempo medio di attesa globale.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32</a:t>
            </a:fld>
            <a:endParaRPr lang="it-IT"/>
          </a:p>
        </p:txBody>
      </p:sp>
      <p:pic>
        <p:nvPicPr>
          <p:cNvPr id="6" name="Immagine 5">
            <a:extLst>
              <a:ext uri="{FF2B5EF4-FFF2-40B4-BE49-F238E27FC236}">
                <a16:creationId xmlns:a16="http://schemas.microsoft.com/office/drawing/2014/main" id="{B94A7AE3-FCF8-440A-826A-43EB49190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474" y="2105913"/>
            <a:ext cx="4885699" cy="3664275"/>
          </a:xfrm>
          <a:prstGeom prst="rect">
            <a:avLst/>
          </a:prstGeom>
        </p:spPr>
      </p:pic>
      <p:pic>
        <p:nvPicPr>
          <p:cNvPr id="8" name="Immagine 7">
            <a:extLst>
              <a:ext uri="{FF2B5EF4-FFF2-40B4-BE49-F238E27FC236}">
                <a16:creationId xmlns:a16="http://schemas.microsoft.com/office/drawing/2014/main" id="{375B6329-7319-4D95-9859-B3F9BBD1E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1" y="2105913"/>
            <a:ext cx="4885699" cy="3664275"/>
          </a:xfrm>
          <a:prstGeom prst="rect">
            <a:avLst/>
          </a:prstGeom>
        </p:spPr>
      </p:pic>
      <p:graphicFrame>
        <p:nvGraphicFramePr>
          <p:cNvPr id="11" name="Tabella 139">
            <a:extLst>
              <a:ext uri="{FF2B5EF4-FFF2-40B4-BE49-F238E27FC236}">
                <a16:creationId xmlns:a16="http://schemas.microsoft.com/office/drawing/2014/main" id="{43CB5864-9139-4EF6-BBB3-F5E06551720C}"/>
              </a:ext>
            </a:extLst>
          </p:cNvPr>
          <p:cNvGraphicFramePr>
            <a:graphicFrameLocks noGrp="1"/>
          </p:cNvGraphicFramePr>
          <p:nvPr>
            <p:extLst>
              <p:ext uri="{D42A27DB-BD31-4B8C-83A1-F6EECF244321}">
                <p14:modId xmlns:p14="http://schemas.microsoft.com/office/powerpoint/2010/main" val="1953801914"/>
              </p:ext>
            </p:extLst>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accent2">
                              <a:lumMod val="50000"/>
                            </a:schemeClr>
                          </a:solidFill>
                          <a:highlight>
                            <a:srgbClr val="FFFF00"/>
                          </a:highlight>
                        </a:rPr>
                        <a:t>10.00 – 13.00</a:t>
                      </a:r>
                    </a:p>
                  </a:txBody>
                  <a:tcPr marL="83992" marR="83992" marT="41996" marB="41996"/>
                </a:tc>
                <a:tc>
                  <a:txBody>
                    <a:bodyPr/>
                    <a:lstStyle/>
                    <a:p>
                      <a:pPr algn="ctr"/>
                      <a:r>
                        <a:rPr lang="it-IT" sz="1200" dirty="0">
                          <a:solidFill>
                            <a:schemeClr val="accent2">
                              <a:lumMod val="50000"/>
                            </a:schemeClr>
                          </a:solidFill>
                          <a:highlight>
                            <a:srgbClr val="FFFF00"/>
                          </a:highlight>
                        </a:rPr>
                        <a:t>1.5</a:t>
                      </a:r>
                    </a:p>
                  </a:txBody>
                  <a:tcPr marL="83992" marR="83992" marT="41996" marB="41996"/>
                </a:tc>
                <a:tc>
                  <a:txBody>
                    <a:bodyPr/>
                    <a:lstStyle/>
                    <a:p>
                      <a:pPr algn="ctr"/>
                      <a:r>
                        <a:rPr lang="it-IT" sz="1200" dirty="0">
                          <a:solidFill>
                            <a:schemeClr val="accent2">
                              <a:lumMod val="50000"/>
                            </a:schemeClr>
                          </a:solidFill>
                          <a:highlight>
                            <a:srgbClr val="FFFF00"/>
                          </a:highlight>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spTree>
    <p:extLst>
      <p:ext uri="{BB962C8B-B14F-4D97-AF65-F5344CB8AC3E}">
        <p14:creationId xmlns:p14="http://schemas.microsoft.com/office/powerpoint/2010/main" val="71956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4, Tempo medio di attesa globale.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33</a:t>
            </a:fld>
            <a:endParaRPr lang="it-IT"/>
          </a:p>
        </p:txBody>
      </p:sp>
      <p:pic>
        <p:nvPicPr>
          <p:cNvPr id="7" name="Immagine 6">
            <a:extLst>
              <a:ext uri="{FF2B5EF4-FFF2-40B4-BE49-F238E27FC236}">
                <a16:creationId xmlns:a16="http://schemas.microsoft.com/office/drawing/2014/main" id="{17F33949-7E2F-45AA-B297-BDC64BFBF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39" y="2105912"/>
            <a:ext cx="4885699" cy="3664275"/>
          </a:xfrm>
          <a:prstGeom prst="rect">
            <a:avLst/>
          </a:prstGeom>
        </p:spPr>
      </p:pic>
      <p:pic>
        <p:nvPicPr>
          <p:cNvPr id="10" name="Immagine 9">
            <a:extLst>
              <a:ext uri="{FF2B5EF4-FFF2-40B4-BE49-F238E27FC236}">
                <a16:creationId xmlns:a16="http://schemas.microsoft.com/office/drawing/2014/main" id="{BFB9DBFB-57BE-461E-9B23-891B98F5B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131" y="2105912"/>
            <a:ext cx="4885699" cy="3664275"/>
          </a:xfrm>
          <a:prstGeom prst="rect">
            <a:avLst/>
          </a:prstGeom>
        </p:spPr>
      </p:pic>
      <p:graphicFrame>
        <p:nvGraphicFramePr>
          <p:cNvPr id="12" name="Tabella 139">
            <a:extLst>
              <a:ext uri="{FF2B5EF4-FFF2-40B4-BE49-F238E27FC236}">
                <a16:creationId xmlns:a16="http://schemas.microsoft.com/office/drawing/2014/main" id="{E86729F1-C408-4304-8F14-6DF53C1705B9}"/>
              </a:ext>
            </a:extLst>
          </p:cNvPr>
          <p:cNvGraphicFramePr>
            <a:graphicFrameLocks noGrp="1"/>
          </p:cNvGraphicFramePr>
          <p:nvPr>
            <p:extLst>
              <p:ext uri="{D42A27DB-BD31-4B8C-83A1-F6EECF244321}">
                <p14:modId xmlns:p14="http://schemas.microsoft.com/office/powerpoint/2010/main" val="1655083330"/>
              </p:ext>
            </p:extLst>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solidFill>
                            <a:schemeClr val="accent2">
                              <a:lumMod val="50000"/>
                            </a:schemeClr>
                          </a:solidFill>
                          <a:highlight>
                            <a:srgbClr val="FFFF00"/>
                          </a:highlight>
                        </a:rPr>
                        <a:t>16.00 – 20.00</a:t>
                      </a:r>
                    </a:p>
                  </a:txBody>
                  <a:tcPr marL="83992" marR="83992" marT="41996" marB="41996"/>
                </a:tc>
                <a:tc>
                  <a:txBody>
                    <a:bodyPr/>
                    <a:lstStyle/>
                    <a:p>
                      <a:pPr algn="ctr"/>
                      <a:r>
                        <a:rPr lang="it-IT" sz="1200" dirty="0">
                          <a:solidFill>
                            <a:schemeClr val="accent2">
                              <a:lumMod val="50000"/>
                            </a:schemeClr>
                          </a:solidFill>
                          <a:highlight>
                            <a:srgbClr val="FFFF00"/>
                          </a:highlight>
                        </a:rPr>
                        <a:t>1.0</a:t>
                      </a:r>
                    </a:p>
                  </a:txBody>
                  <a:tcPr marL="83992" marR="83992" marT="41996" marB="41996"/>
                </a:tc>
                <a:tc>
                  <a:txBody>
                    <a:bodyPr/>
                    <a:lstStyle/>
                    <a:p>
                      <a:pPr algn="ctr"/>
                      <a:r>
                        <a:rPr lang="it-IT" sz="1200" dirty="0">
                          <a:solidFill>
                            <a:schemeClr val="accent2">
                              <a:lumMod val="50000"/>
                            </a:schemeClr>
                          </a:solidFill>
                          <a:highlight>
                            <a:srgbClr val="FFFF00"/>
                          </a:highlight>
                        </a:rPr>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spTree>
    <p:extLst>
      <p:ext uri="{BB962C8B-B14F-4D97-AF65-F5344CB8AC3E}">
        <p14:creationId xmlns:p14="http://schemas.microsoft.com/office/powerpoint/2010/main" val="192130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5, Tempo medio di attesa globale.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34</a:t>
            </a:fld>
            <a:endParaRPr lang="it-IT"/>
          </a:p>
        </p:txBody>
      </p:sp>
      <p:pic>
        <p:nvPicPr>
          <p:cNvPr id="6" name="Immagine 5">
            <a:extLst>
              <a:ext uri="{FF2B5EF4-FFF2-40B4-BE49-F238E27FC236}">
                <a16:creationId xmlns:a16="http://schemas.microsoft.com/office/drawing/2014/main" id="{0FCF64AF-9F72-4F34-9B92-20BB13846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1" y="2105912"/>
            <a:ext cx="4885700" cy="3664276"/>
          </a:xfrm>
          <a:prstGeom prst="rect">
            <a:avLst/>
          </a:prstGeom>
        </p:spPr>
      </p:pic>
      <p:pic>
        <p:nvPicPr>
          <p:cNvPr id="9" name="Immagine 8">
            <a:extLst>
              <a:ext uri="{FF2B5EF4-FFF2-40B4-BE49-F238E27FC236}">
                <a16:creationId xmlns:a16="http://schemas.microsoft.com/office/drawing/2014/main" id="{AFE59059-6678-469D-899F-60307FF53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66" y="2105912"/>
            <a:ext cx="4885699" cy="3664275"/>
          </a:xfrm>
          <a:prstGeom prst="rect">
            <a:avLst/>
          </a:prstGeom>
        </p:spPr>
      </p:pic>
      <p:graphicFrame>
        <p:nvGraphicFramePr>
          <p:cNvPr id="11" name="Tabella 139">
            <a:extLst>
              <a:ext uri="{FF2B5EF4-FFF2-40B4-BE49-F238E27FC236}">
                <a16:creationId xmlns:a16="http://schemas.microsoft.com/office/drawing/2014/main" id="{3930F287-9C3C-4B51-AB1B-B1F5A2C0361D}"/>
              </a:ext>
            </a:extLst>
          </p:cNvPr>
          <p:cNvGraphicFramePr>
            <a:graphicFrameLocks noGrp="1"/>
          </p:cNvGraphicFramePr>
          <p:nvPr>
            <p:extLst>
              <p:ext uri="{D42A27DB-BD31-4B8C-83A1-F6EECF244321}">
                <p14:modId xmlns:p14="http://schemas.microsoft.com/office/powerpoint/2010/main" val="2691233025"/>
              </p:ext>
            </p:extLst>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solidFill>
                            <a:schemeClr val="accent2">
                              <a:lumMod val="50000"/>
                            </a:schemeClr>
                          </a:solidFill>
                          <a:highlight>
                            <a:srgbClr val="FFFF00"/>
                          </a:highlight>
                        </a:rPr>
                        <a:t>20.00 – 22.00</a:t>
                      </a:r>
                    </a:p>
                  </a:txBody>
                  <a:tcPr marL="83992" marR="83992" marT="41996" marB="41996"/>
                </a:tc>
                <a:tc>
                  <a:txBody>
                    <a:bodyPr/>
                    <a:lstStyle/>
                    <a:p>
                      <a:pPr algn="ctr"/>
                      <a:r>
                        <a:rPr lang="it-IT" sz="1200" dirty="0">
                          <a:solidFill>
                            <a:schemeClr val="accent2">
                              <a:lumMod val="50000"/>
                            </a:schemeClr>
                          </a:solidFill>
                          <a:highlight>
                            <a:srgbClr val="FFFF00"/>
                          </a:highlight>
                        </a:rPr>
                        <a:t>3.0</a:t>
                      </a:r>
                    </a:p>
                  </a:txBody>
                  <a:tcPr marL="83992" marR="83992" marT="41996" marB="41996"/>
                </a:tc>
                <a:tc>
                  <a:txBody>
                    <a:bodyPr/>
                    <a:lstStyle/>
                    <a:p>
                      <a:pPr algn="ctr"/>
                      <a:r>
                        <a:rPr lang="it-IT" sz="1200" dirty="0">
                          <a:solidFill>
                            <a:schemeClr val="accent2">
                              <a:lumMod val="50000"/>
                            </a:schemeClr>
                          </a:solidFill>
                          <a:highlight>
                            <a:srgbClr val="FFFF00"/>
                          </a:highlight>
                        </a:rPr>
                        <a:t>2</a:t>
                      </a:r>
                    </a:p>
                  </a:txBody>
                  <a:tcPr marL="83992" marR="83992" marT="41996" marB="41996"/>
                </a:tc>
                <a:extLst>
                  <a:ext uri="{0D108BD9-81ED-4DB2-BD59-A6C34878D82A}">
                    <a16:rowId xmlns:a16="http://schemas.microsoft.com/office/drawing/2014/main" val="365896048"/>
                  </a:ext>
                </a:extLst>
              </a:tr>
            </a:tbl>
          </a:graphicData>
        </a:graphic>
      </p:graphicFrame>
    </p:spTree>
    <p:extLst>
      <p:ext uri="{BB962C8B-B14F-4D97-AF65-F5344CB8AC3E}">
        <p14:creationId xmlns:p14="http://schemas.microsoft.com/office/powerpoint/2010/main" val="4086082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1 e 3, Tempi medi di attesa locali.</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35</a:t>
            </a:fld>
            <a:endParaRPr lang="it-IT"/>
          </a:p>
        </p:txBody>
      </p:sp>
      <p:graphicFrame>
        <p:nvGraphicFramePr>
          <p:cNvPr id="16" name="Tabella 139">
            <a:extLst>
              <a:ext uri="{FF2B5EF4-FFF2-40B4-BE49-F238E27FC236}">
                <a16:creationId xmlns:a16="http://schemas.microsoft.com/office/drawing/2014/main" id="{FCBB882B-0EEB-4C93-8EBC-2A34D65D6EDE}"/>
              </a:ext>
            </a:extLst>
          </p:cNvPr>
          <p:cNvGraphicFramePr>
            <a:graphicFrameLocks noGrp="1"/>
          </p:cNvGraphicFramePr>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accent2">
                              <a:lumMod val="50000"/>
                            </a:schemeClr>
                          </a:solidFill>
                          <a:highlight>
                            <a:srgbClr val="FFFF00"/>
                          </a:highlight>
                        </a:rPr>
                        <a:t>08.00 – 10.00</a:t>
                      </a:r>
                    </a:p>
                  </a:txBody>
                  <a:tcPr marL="83992" marR="83992" marT="41996" marB="41996"/>
                </a:tc>
                <a:tc>
                  <a:txBody>
                    <a:bodyPr/>
                    <a:lstStyle/>
                    <a:p>
                      <a:pPr algn="ctr"/>
                      <a:r>
                        <a:rPr lang="it-IT" sz="1200" dirty="0">
                          <a:solidFill>
                            <a:schemeClr val="accent2">
                              <a:lumMod val="50000"/>
                            </a:schemeClr>
                          </a:solidFill>
                          <a:highlight>
                            <a:srgbClr val="FFFF00"/>
                          </a:highlight>
                        </a:rPr>
                        <a:t>2.0</a:t>
                      </a:r>
                    </a:p>
                  </a:txBody>
                  <a:tcPr marL="83992" marR="83992" marT="41996" marB="41996"/>
                </a:tc>
                <a:tc>
                  <a:txBody>
                    <a:bodyPr/>
                    <a:lstStyle/>
                    <a:p>
                      <a:pPr algn="ctr"/>
                      <a:r>
                        <a:rPr lang="it-IT" sz="1200" dirty="0">
                          <a:solidFill>
                            <a:schemeClr val="accent2">
                              <a:lumMod val="50000"/>
                            </a:schemeClr>
                          </a:solidFill>
                          <a:highlight>
                            <a:srgbClr val="FFFF00"/>
                          </a:highlight>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t>10.00 – 13.00</a:t>
                      </a:r>
                    </a:p>
                  </a:txBody>
                  <a:tcPr marL="83992" marR="83992" marT="41996" marB="41996"/>
                </a:tc>
                <a:tc>
                  <a:txBody>
                    <a:bodyPr/>
                    <a:lstStyle/>
                    <a:p>
                      <a:pPr algn="ctr"/>
                      <a:r>
                        <a:rPr lang="it-IT" sz="1200" dirty="0"/>
                        <a:t>1.5</a:t>
                      </a:r>
                    </a:p>
                  </a:txBody>
                  <a:tcPr marL="83992" marR="83992" marT="41996" marB="41996"/>
                </a:tc>
                <a:tc>
                  <a:txBody>
                    <a:bodyPr/>
                    <a:lstStyle/>
                    <a:p>
                      <a:pPr algn="ctr"/>
                      <a:r>
                        <a:rPr lang="it-IT" sz="1200" dirty="0"/>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accent2">
                              <a:lumMod val="50000"/>
                            </a:schemeClr>
                          </a:solidFill>
                          <a:highlight>
                            <a:srgbClr val="FFFF00"/>
                          </a:highlight>
                        </a:rPr>
                        <a:t>13.00 – 16.00</a:t>
                      </a:r>
                    </a:p>
                  </a:txBody>
                  <a:tcPr marL="83992" marR="83992" marT="41996" marB="41996"/>
                </a:tc>
                <a:tc>
                  <a:txBody>
                    <a:bodyPr/>
                    <a:lstStyle/>
                    <a:p>
                      <a:pPr algn="ctr"/>
                      <a:r>
                        <a:rPr lang="it-IT" sz="1200" dirty="0">
                          <a:solidFill>
                            <a:schemeClr val="accent2">
                              <a:lumMod val="50000"/>
                            </a:schemeClr>
                          </a:solidFill>
                          <a:highlight>
                            <a:srgbClr val="FFFF00"/>
                          </a:highlight>
                        </a:rPr>
                        <a:t>2.0</a:t>
                      </a:r>
                    </a:p>
                  </a:txBody>
                  <a:tcPr marL="83992" marR="83992" marT="41996" marB="41996"/>
                </a:tc>
                <a:tc>
                  <a:txBody>
                    <a:bodyPr/>
                    <a:lstStyle/>
                    <a:p>
                      <a:pPr algn="ctr"/>
                      <a:r>
                        <a:rPr lang="it-IT" sz="1200" dirty="0">
                          <a:solidFill>
                            <a:schemeClr val="accent2">
                              <a:lumMod val="50000"/>
                            </a:schemeClr>
                          </a:solidFill>
                          <a:highlight>
                            <a:srgbClr val="FFFF00"/>
                          </a:highlight>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pic>
        <p:nvPicPr>
          <p:cNvPr id="6" name="Immagine 5">
            <a:extLst>
              <a:ext uri="{FF2B5EF4-FFF2-40B4-BE49-F238E27FC236}">
                <a16:creationId xmlns:a16="http://schemas.microsoft.com/office/drawing/2014/main" id="{12BE5736-6AD8-4FCE-8BC9-2868F1A5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87" y="2576011"/>
            <a:ext cx="4063298" cy="3047474"/>
          </a:xfrm>
          <a:prstGeom prst="rect">
            <a:avLst/>
          </a:prstGeom>
        </p:spPr>
      </p:pic>
      <p:pic>
        <p:nvPicPr>
          <p:cNvPr id="8" name="Immagine 7">
            <a:extLst>
              <a:ext uri="{FF2B5EF4-FFF2-40B4-BE49-F238E27FC236}">
                <a16:creationId xmlns:a16="http://schemas.microsoft.com/office/drawing/2014/main" id="{258C1185-01B9-4ED4-8D7B-2FCF4BEFF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237" y="2522567"/>
            <a:ext cx="4205815" cy="3154362"/>
          </a:xfrm>
          <a:prstGeom prst="rect">
            <a:avLst/>
          </a:prstGeom>
        </p:spPr>
      </p:pic>
      <p:pic>
        <p:nvPicPr>
          <p:cNvPr id="10" name="Immagine 9">
            <a:extLst>
              <a:ext uri="{FF2B5EF4-FFF2-40B4-BE49-F238E27FC236}">
                <a16:creationId xmlns:a16="http://schemas.microsoft.com/office/drawing/2014/main" id="{B63F11AB-3D69-43B3-9B06-C6D42E2EA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068" y="2522566"/>
            <a:ext cx="4134558" cy="3100919"/>
          </a:xfrm>
          <a:prstGeom prst="rect">
            <a:avLst/>
          </a:prstGeom>
        </p:spPr>
      </p:pic>
    </p:spTree>
    <p:extLst>
      <p:ext uri="{BB962C8B-B14F-4D97-AF65-F5344CB8AC3E}">
        <p14:creationId xmlns:p14="http://schemas.microsoft.com/office/powerpoint/2010/main" val="1849149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2, Tempi medi di attesa locali.</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36</a:t>
            </a:fld>
            <a:endParaRPr lang="it-IT"/>
          </a:p>
        </p:txBody>
      </p:sp>
      <p:graphicFrame>
        <p:nvGraphicFramePr>
          <p:cNvPr id="11" name="Tabella 139">
            <a:extLst>
              <a:ext uri="{FF2B5EF4-FFF2-40B4-BE49-F238E27FC236}">
                <a16:creationId xmlns:a16="http://schemas.microsoft.com/office/drawing/2014/main" id="{43CB5864-9139-4EF6-BBB3-F5E06551720C}"/>
              </a:ext>
            </a:extLst>
          </p:cNvPr>
          <p:cNvGraphicFramePr>
            <a:graphicFrameLocks noGrp="1"/>
          </p:cNvGraphicFramePr>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accent2">
                              <a:lumMod val="50000"/>
                            </a:schemeClr>
                          </a:solidFill>
                          <a:highlight>
                            <a:srgbClr val="FFFF00"/>
                          </a:highlight>
                        </a:rPr>
                        <a:t>10.00 – 13.00</a:t>
                      </a:r>
                    </a:p>
                  </a:txBody>
                  <a:tcPr marL="83992" marR="83992" marT="41996" marB="41996"/>
                </a:tc>
                <a:tc>
                  <a:txBody>
                    <a:bodyPr/>
                    <a:lstStyle/>
                    <a:p>
                      <a:pPr algn="ctr"/>
                      <a:r>
                        <a:rPr lang="it-IT" sz="1200" dirty="0">
                          <a:solidFill>
                            <a:schemeClr val="accent2">
                              <a:lumMod val="50000"/>
                            </a:schemeClr>
                          </a:solidFill>
                          <a:highlight>
                            <a:srgbClr val="FFFF00"/>
                          </a:highlight>
                        </a:rPr>
                        <a:t>1.5</a:t>
                      </a:r>
                    </a:p>
                  </a:txBody>
                  <a:tcPr marL="83992" marR="83992" marT="41996" marB="41996"/>
                </a:tc>
                <a:tc>
                  <a:txBody>
                    <a:bodyPr/>
                    <a:lstStyle/>
                    <a:p>
                      <a:pPr algn="ctr"/>
                      <a:r>
                        <a:rPr lang="it-IT" sz="1200" dirty="0">
                          <a:solidFill>
                            <a:schemeClr val="accent2">
                              <a:lumMod val="50000"/>
                            </a:schemeClr>
                          </a:solidFill>
                          <a:highlight>
                            <a:srgbClr val="FFFF00"/>
                          </a:highlight>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pic>
        <p:nvPicPr>
          <p:cNvPr id="15" name="Immagine 14">
            <a:extLst>
              <a:ext uri="{FF2B5EF4-FFF2-40B4-BE49-F238E27FC236}">
                <a16:creationId xmlns:a16="http://schemas.microsoft.com/office/drawing/2014/main" id="{A12BC929-40CD-46E5-BCCF-58F3EC85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26" y="2521822"/>
            <a:ext cx="4111331" cy="3083499"/>
          </a:xfrm>
          <a:prstGeom prst="rect">
            <a:avLst/>
          </a:prstGeom>
        </p:spPr>
      </p:pic>
      <p:pic>
        <p:nvPicPr>
          <p:cNvPr id="17" name="Immagine 16">
            <a:extLst>
              <a:ext uri="{FF2B5EF4-FFF2-40B4-BE49-F238E27FC236}">
                <a16:creationId xmlns:a16="http://schemas.microsoft.com/office/drawing/2014/main" id="{347FE6CE-8FAA-45AC-B223-F46E2233C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192" y="2521822"/>
            <a:ext cx="4111331" cy="3083499"/>
          </a:xfrm>
          <a:prstGeom prst="rect">
            <a:avLst/>
          </a:prstGeom>
        </p:spPr>
      </p:pic>
      <p:pic>
        <p:nvPicPr>
          <p:cNvPr id="19" name="Immagine 18">
            <a:extLst>
              <a:ext uri="{FF2B5EF4-FFF2-40B4-BE49-F238E27FC236}">
                <a16:creationId xmlns:a16="http://schemas.microsoft.com/office/drawing/2014/main" id="{889D75E7-AB30-4209-8EA1-E3F96C5E4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258" y="2521822"/>
            <a:ext cx="4111331" cy="3083499"/>
          </a:xfrm>
          <a:prstGeom prst="rect">
            <a:avLst/>
          </a:prstGeom>
        </p:spPr>
      </p:pic>
    </p:spTree>
    <p:extLst>
      <p:ext uri="{BB962C8B-B14F-4D97-AF65-F5344CB8AC3E}">
        <p14:creationId xmlns:p14="http://schemas.microsoft.com/office/powerpoint/2010/main" val="306013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4, Tempi medi di attesa locali.</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37</a:t>
            </a:fld>
            <a:endParaRPr lang="it-IT"/>
          </a:p>
        </p:txBody>
      </p:sp>
      <p:graphicFrame>
        <p:nvGraphicFramePr>
          <p:cNvPr id="12" name="Tabella 139">
            <a:extLst>
              <a:ext uri="{FF2B5EF4-FFF2-40B4-BE49-F238E27FC236}">
                <a16:creationId xmlns:a16="http://schemas.microsoft.com/office/drawing/2014/main" id="{E86729F1-C408-4304-8F14-6DF53C1705B9}"/>
              </a:ext>
            </a:extLst>
          </p:cNvPr>
          <p:cNvGraphicFramePr>
            <a:graphicFrameLocks noGrp="1"/>
          </p:cNvGraphicFramePr>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solidFill>
                            <a:schemeClr val="accent2">
                              <a:lumMod val="50000"/>
                            </a:schemeClr>
                          </a:solidFill>
                          <a:highlight>
                            <a:srgbClr val="FFFF00"/>
                          </a:highlight>
                        </a:rPr>
                        <a:t>16.00 – 20.00</a:t>
                      </a:r>
                    </a:p>
                  </a:txBody>
                  <a:tcPr marL="83992" marR="83992" marT="41996" marB="41996"/>
                </a:tc>
                <a:tc>
                  <a:txBody>
                    <a:bodyPr/>
                    <a:lstStyle/>
                    <a:p>
                      <a:pPr algn="ctr"/>
                      <a:r>
                        <a:rPr lang="it-IT" sz="1200" dirty="0">
                          <a:solidFill>
                            <a:schemeClr val="accent2">
                              <a:lumMod val="50000"/>
                            </a:schemeClr>
                          </a:solidFill>
                          <a:highlight>
                            <a:srgbClr val="FFFF00"/>
                          </a:highlight>
                        </a:rPr>
                        <a:t>1.0</a:t>
                      </a:r>
                    </a:p>
                  </a:txBody>
                  <a:tcPr marL="83992" marR="83992" marT="41996" marB="41996"/>
                </a:tc>
                <a:tc>
                  <a:txBody>
                    <a:bodyPr/>
                    <a:lstStyle/>
                    <a:p>
                      <a:pPr algn="ctr"/>
                      <a:r>
                        <a:rPr lang="it-IT" sz="1200" dirty="0">
                          <a:solidFill>
                            <a:schemeClr val="accent2">
                              <a:lumMod val="50000"/>
                            </a:schemeClr>
                          </a:solidFill>
                          <a:highlight>
                            <a:srgbClr val="FFFF00"/>
                          </a:highlight>
                        </a:rPr>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t>20.00 – 22.00</a:t>
                      </a:r>
                    </a:p>
                  </a:txBody>
                  <a:tcPr marL="83992" marR="83992" marT="41996" marB="41996"/>
                </a:tc>
                <a:tc>
                  <a:txBody>
                    <a:bodyPr/>
                    <a:lstStyle/>
                    <a:p>
                      <a:pPr algn="ctr"/>
                      <a:r>
                        <a:rPr lang="it-IT" sz="1200" dirty="0"/>
                        <a:t>3.0</a:t>
                      </a:r>
                    </a:p>
                  </a:txBody>
                  <a:tcPr marL="83992" marR="83992" marT="41996" marB="41996"/>
                </a:tc>
                <a:tc>
                  <a:txBody>
                    <a:bodyPr/>
                    <a:lstStyle/>
                    <a:p>
                      <a:pPr algn="ctr"/>
                      <a:r>
                        <a:rPr lang="it-IT" sz="1200" dirty="0"/>
                        <a:t>2</a:t>
                      </a:r>
                    </a:p>
                  </a:txBody>
                  <a:tcPr marL="83992" marR="83992" marT="41996" marB="41996"/>
                </a:tc>
                <a:extLst>
                  <a:ext uri="{0D108BD9-81ED-4DB2-BD59-A6C34878D82A}">
                    <a16:rowId xmlns:a16="http://schemas.microsoft.com/office/drawing/2014/main" val="365896048"/>
                  </a:ext>
                </a:extLst>
              </a:tr>
            </a:tbl>
          </a:graphicData>
        </a:graphic>
      </p:graphicFrame>
      <p:pic>
        <p:nvPicPr>
          <p:cNvPr id="6" name="Immagine 5">
            <a:extLst>
              <a:ext uri="{FF2B5EF4-FFF2-40B4-BE49-F238E27FC236}">
                <a16:creationId xmlns:a16="http://schemas.microsoft.com/office/drawing/2014/main" id="{C4E04AA2-7F3E-4A70-8D50-A64A2C18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37" y="2573515"/>
            <a:ext cx="4060369" cy="3045277"/>
          </a:xfrm>
          <a:prstGeom prst="rect">
            <a:avLst/>
          </a:prstGeom>
        </p:spPr>
      </p:pic>
      <p:pic>
        <p:nvPicPr>
          <p:cNvPr id="9" name="Immagine 8">
            <a:extLst>
              <a:ext uri="{FF2B5EF4-FFF2-40B4-BE49-F238E27FC236}">
                <a16:creationId xmlns:a16="http://schemas.microsoft.com/office/drawing/2014/main" id="{93B6DB44-EE1E-4906-80F9-5EC02CA4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815" y="2573514"/>
            <a:ext cx="4060371" cy="3045279"/>
          </a:xfrm>
          <a:prstGeom prst="rect">
            <a:avLst/>
          </a:prstGeom>
        </p:spPr>
      </p:pic>
      <p:pic>
        <p:nvPicPr>
          <p:cNvPr id="13" name="Immagine 12">
            <a:extLst>
              <a:ext uri="{FF2B5EF4-FFF2-40B4-BE49-F238E27FC236}">
                <a16:creationId xmlns:a16="http://schemas.microsoft.com/office/drawing/2014/main" id="{5E1DA8CC-37E2-4E87-9C8F-5D10D4639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368" y="2573513"/>
            <a:ext cx="4037770" cy="3028328"/>
          </a:xfrm>
          <a:prstGeom prst="rect">
            <a:avLst/>
          </a:prstGeom>
        </p:spPr>
      </p:pic>
    </p:spTree>
    <p:extLst>
      <p:ext uri="{BB962C8B-B14F-4D97-AF65-F5344CB8AC3E}">
        <p14:creationId xmlns:p14="http://schemas.microsoft.com/office/powerpoint/2010/main" val="2078361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Configurazione 5, Tempi medi di attesa locali.</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38</a:t>
            </a:fld>
            <a:endParaRPr lang="it-IT"/>
          </a:p>
        </p:txBody>
      </p:sp>
      <p:graphicFrame>
        <p:nvGraphicFramePr>
          <p:cNvPr id="11" name="Tabella 139">
            <a:extLst>
              <a:ext uri="{FF2B5EF4-FFF2-40B4-BE49-F238E27FC236}">
                <a16:creationId xmlns:a16="http://schemas.microsoft.com/office/drawing/2014/main" id="{3930F287-9C3C-4B51-AB1B-B1F5A2C0361D}"/>
              </a:ext>
            </a:extLst>
          </p:cNvPr>
          <p:cNvGraphicFramePr>
            <a:graphicFrameLocks noGrp="1"/>
          </p:cNvGraphicFramePr>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solidFill>
                            <a:schemeClr val="accent2">
                              <a:lumMod val="50000"/>
                            </a:schemeClr>
                          </a:solidFill>
                          <a:highlight>
                            <a:srgbClr val="FFFF00"/>
                          </a:highlight>
                        </a:rPr>
                        <a:t>20.00 – 22.00</a:t>
                      </a:r>
                    </a:p>
                  </a:txBody>
                  <a:tcPr marL="83992" marR="83992" marT="41996" marB="41996"/>
                </a:tc>
                <a:tc>
                  <a:txBody>
                    <a:bodyPr/>
                    <a:lstStyle/>
                    <a:p>
                      <a:pPr algn="ctr"/>
                      <a:r>
                        <a:rPr lang="it-IT" sz="1200" dirty="0">
                          <a:solidFill>
                            <a:schemeClr val="accent2">
                              <a:lumMod val="50000"/>
                            </a:schemeClr>
                          </a:solidFill>
                          <a:highlight>
                            <a:srgbClr val="FFFF00"/>
                          </a:highlight>
                        </a:rPr>
                        <a:t>3.0</a:t>
                      </a:r>
                    </a:p>
                  </a:txBody>
                  <a:tcPr marL="83992" marR="83992" marT="41996" marB="41996"/>
                </a:tc>
                <a:tc>
                  <a:txBody>
                    <a:bodyPr/>
                    <a:lstStyle/>
                    <a:p>
                      <a:pPr algn="ctr"/>
                      <a:r>
                        <a:rPr lang="it-IT" sz="1200" dirty="0">
                          <a:solidFill>
                            <a:schemeClr val="accent2">
                              <a:lumMod val="50000"/>
                            </a:schemeClr>
                          </a:solidFill>
                          <a:highlight>
                            <a:srgbClr val="FFFF00"/>
                          </a:highlight>
                        </a:rPr>
                        <a:t>2</a:t>
                      </a:r>
                    </a:p>
                  </a:txBody>
                  <a:tcPr marL="83992" marR="83992" marT="41996" marB="41996"/>
                </a:tc>
                <a:extLst>
                  <a:ext uri="{0D108BD9-81ED-4DB2-BD59-A6C34878D82A}">
                    <a16:rowId xmlns:a16="http://schemas.microsoft.com/office/drawing/2014/main" val="365896048"/>
                  </a:ext>
                </a:extLst>
              </a:tr>
            </a:tbl>
          </a:graphicData>
        </a:graphic>
      </p:graphicFrame>
      <p:pic>
        <p:nvPicPr>
          <p:cNvPr id="7" name="Immagine 6">
            <a:extLst>
              <a:ext uri="{FF2B5EF4-FFF2-40B4-BE49-F238E27FC236}">
                <a16:creationId xmlns:a16="http://schemas.microsoft.com/office/drawing/2014/main" id="{8152FE61-7B50-4EE6-AB70-9234428F8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6" y="2536658"/>
            <a:ext cx="3989482" cy="2992112"/>
          </a:xfrm>
          <a:prstGeom prst="rect">
            <a:avLst/>
          </a:prstGeom>
        </p:spPr>
      </p:pic>
      <p:pic>
        <p:nvPicPr>
          <p:cNvPr id="10" name="Immagine 9">
            <a:extLst>
              <a:ext uri="{FF2B5EF4-FFF2-40B4-BE49-F238E27FC236}">
                <a16:creationId xmlns:a16="http://schemas.microsoft.com/office/drawing/2014/main" id="{AFEC71DC-C5C6-4938-901E-2F90F01E5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627" y="2536658"/>
            <a:ext cx="3989482" cy="2992112"/>
          </a:xfrm>
          <a:prstGeom prst="rect">
            <a:avLst/>
          </a:prstGeom>
        </p:spPr>
      </p:pic>
      <p:pic>
        <p:nvPicPr>
          <p:cNvPr id="13" name="Immagine 12">
            <a:extLst>
              <a:ext uri="{FF2B5EF4-FFF2-40B4-BE49-F238E27FC236}">
                <a16:creationId xmlns:a16="http://schemas.microsoft.com/office/drawing/2014/main" id="{859C1381-09B3-48D9-8AA6-E43B0DCD2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233" y="2536658"/>
            <a:ext cx="3989483" cy="2992112"/>
          </a:xfrm>
          <a:prstGeom prst="rect">
            <a:avLst/>
          </a:prstGeom>
        </p:spPr>
      </p:pic>
    </p:spTree>
    <p:extLst>
      <p:ext uri="{BB962C8B-B14F-4D97-AF65-F5344CB8AC3E}">
        <p14:creationId xmlns:p14="http://schemas.microsoft.com/office/powerpoint/2010/main" val="1828714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Andamento delle prestazioni globali nelle varie fasce orarie.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39</a:t>
            </a:fld>
            <a:endParaRPr lang="it-IT"/>
          </a:p>
        </p:txBody>
      </p:sp>
      <p:graphicFrame>
        <p:nvGraphicFramePr>
          <p:cNvPr id="11" name="Tabella 139">
            <a:extLst>
              <a:ext uri="{FF2B5EF4-FFF2-40B4-BE49-F238E27FC236}">
                <a16:creationId xmlns:a16="http://schemas.microsoft.com/office/drawing/2014/main" id="{3930F287-9C3C-4B51-AB1B-B1F5A2C0361D}"/>
              </a:ext>
            </a:extLst>
          </p:cNvPr>
          <p:cNvGraphicFramePr>
            <a:graphicFrameLocks noGrp="1"/>
          </p:cNvGraphicFramePr>
          <p:nvPr>
            <p:extLst>
              <p:ext uri="{D42A27DB-BD31-4B8C-83A1-F6EECF244321}">
                <p14:modId xmlns:p14="http://schemas.microsoft.com/office/powerpoint/2010/main" val="1317557409"/>
              </p:ext>
            </p:extLst>
          </p:nvPr>
        </p:nvGraphicFramePr>
        <p:xfrm>
          <a:off x="9223048" y="157913"/>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b="1"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b="1"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solidFill>
                            <a:schemeClr val="tx2"/>
                          </a:solidFill>
                        </a:rPr>
                        <a:t>20.00 – 22.00</a:t>
                      </a:r>
                    </a:p>
                  </a:txBody>
                  <a:tcPr marL="83992" marR="83992" marT="41996" marB="41996"/>
                </a:tc>
                <a:tc>
                  <a:txBody>
                    <a:bodyPr/>
                    <a:lstStyle/>
                    <a:p>
                      <a:pPr algn="ctr"/>
                      <a:r>
                        <a:rPr lang="it-IT" sz="1200" dirty="0">
                          <a:solidFill>
                            <a:schemeClr val="tx2"/>
                          </a:solidFill>
                        </a:rPr>
                        <a:t>3.0</a:t>
                      </a:r>
                    </a:p>
                  </a:txBody>
                  <a:tcPr marL="83992" marR="83992" marT="41996" marB="41996"/>
                </a:tc>
                <a:tc>
                  <a:txBody>
                    <a:bodyPr/>
                    <a:lstStyle/>
                    <a:p>
                      <a:pPr algn="ctr"/>
                      <a:r>
                        <a:rPr lang="it-IT" sz="1200" b="1" dirty="0">
                          <a:solidFill>
                            <a:schemeClr val="tx2"/>
                          </a:solidFill>
                        </a:rPr>
                        <a:t>2</a:t>
                      </a:r>
                    </a:p>
                  </a:txBody>
                  <a:tcPr marL="83992" marR="83992" marT="41996" marB="41996"/>
                </a:tc>
                <a:extLst>
                  <a:ext uri="{0D108BD9-81ED-4DB2-BD59-A6C34878D82A}">
                    <a16:rowId xmlns:a16="http://schemas.microsoft.com/office/drawing/2014/main" val="365896048"/>
                  </a:ext>
                </a:extLst>
              </a:tr>
            </a:tbl>
          </a:graphicData>
        </a:graphic>
      </p:graphicFrame>
      <p:pic>
        <p:nvPicPr>
          <p:cNvPr id="18" name="Immagine 17">
            <a:extLst>
              <a:ext uri="{FF2B5EF4-FFF2-40B4-BE49-F238E27FC236}">
                <a16:creationId xmlns:a16="http://schemas.microsoft.com/office/drawing/2014/main" id="{FA2EA28E-13C6-45CD-8E13-1DD477496816}"/>
              </a:ext>
            </a:extLst>
          </p:cNvPr>
          <p:cNvPicPr>
            <a:picLocks noChangeAspect="1"/>
          </p:cNvPicPr>
          <p:nvPr/>
        </p:nvPicPr>
        <p:blipFill rotWithShape="1">
          <a:blip r:embed="rId2">
            <a:extLst>
              <a:ext uri="{28A0092B-C50C-407E-A947-70E740481C1C}">
                <a14:useLocalDpi xmlns:a14="http://schemas.microsoft.com/office/drawing/2010/main" val="0"/>
              </a:ext>
            </a:extLst>
          </a:blip>
          <a:srcRect l="7799" r="7799"/>
          <a:stretch/>
        </p:blipFill>
        <p:spPr>
          <a:xfrm>
            <a:off x="8149948" y="2229109"/>
            <a:ext cx="3900580" cy="3466073"/>
          </a:xfrm>
          <a:prstGeom prst="rect">
            <a:avLst/>
          </a:prstGeom>
        </p:spPr>
      </p:pic>
      <p:pic>
        <p:nvPicPr>
          <p:cNvPr id="20" name="Immagine 19">
            <a:extLst>
              <a:ext uri="{FF2B5EF4-FFF2-40B4-BE49-F238E27FC236}">
                <a16:creationId xmlns:a16="http://schemas.microsoft.com/office/drawing/2014/main" id="{BCC7A322-CD66-40AF-A900-23B52FB02590}"/>
              </a:ext>
            </a:extLst>
          </p:cNvPr>
          <p:cNvPicPr>
            <a:picLocks noChangeAspect="1"/>
          </p:cNvPicPr>
          <p:nvPr/>
        </p:nvPicPr>
        <p:blipFill rotWithShape="1">
          <a:blip r:embed="rId3">
            <a:extLst>
              <a:ext uri="{28A0092B-C50C-407E-A947-70E740481C1C}">
                <a14:useLocalDpi xmlns:a14="http://schemas.microsoft.com/office/drawing/2010/main" val="0"/>
              </a:ext>
            </a:extLst>
          </a:blip>
          <a:srcRect l="8840" r="5886"/>
          <a:stretch/>
        </p:blipFill>
        <p:spPr>
          <a:xfrm>
            <a:off x="4155137" y="2234153"/>
            <a:ext cx="3935118" cy="3461029"/>
          </a:xfrm>
          <a:prstGeom prst="rect">
            <a:avLst/>
          </a:prstGeom>
        </p:spPr>
      </p:pic>
      <p:pic>
        <p:nvPicPr>
          <p:cNvPr id="22" name="Immagine 21">
            <a:extLst>
              <a:ext uri="{FF2B5EF4-FFF2-40B4-BE49-F238E27FC236}">
                <a16:creationId xmlns:a16="http://schemas.microsoft.com/office/drawing/2014/main" id="{10E6612C-0D55-4850-A0C4-CBA28AA426C5}"/>
              </a:ext>
            </a:extLst>
          </p:cNvPr>
          <p:cNvPicPr>
            <a:picLocks noChangeAspect="1"/>
          </p:cNvPicPr>
          <p:nvPr/>
        </p:nvPicPr>
        <p:blipFill rotWithShape="1">
          <a:blip r:embed="rId4">
            <a:extLst>
              <a:ext uri="{28A0092B-C50C-407E-A947-70E740481C1C}">
                <a14:useLocalDpi xmlns:a14="http://schemas.microsoft.com/office/drawing/2010/main" val="0"/>
              </a:ext>
            </a:extLst>
          </a:blip>
          <a:srcRect l="7126" r="8647"/>
          <a:stretch/>
        </p:blipFill>
        <p:spPr>
          <a:xfrm>
            <a:off x="1" y="2198425"/>
            <a:ext cx="3935118" cy="3503979"/>
          </a:xfrm>
          <a:prstGeom prst="rect">
            <a:avLst/>
          </a:prstGeom>
        </p:spPr>
      </p:pic>
    </p:spTree>
    <p:extLst>
      <p:ext uri="{BB962C8B-B14F-4D97-AF65-F5344CB8AC3E}">
        <p14:creationId xmlns:p14="http://schemas.microsoft.com/office/powerpoint/2010/main" val="92111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p:txBody>
          <a:bodyPr/>
          <a:lstStyle/>
          <a:p>
            <a:r>
              <a:rPr lang="it-IT" dirty="0"/>
              <a:t>Modello Classico: Obiettivi dello studio</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596668" cy="4334479"/>
          </a:xfrm>
        </p:spPr>
        <p:txBody>
          <a:bodyPr>
            <a:noAutofit/>
          </a:bodyPr>
          <a:lstStyle/>
          <a:p>
            <a:r>
              <a:rPr lang="it-IT" i="0" u="sng" dirty="0">
                <a:solidFill>
                  <a:schemeClr val="tx2"/>
                </a:solidFill>
                <a:effectLst/>
                <a:latin typeface="Segoe UI" panose="020B0502040204020203" pitchFamily="34" charset="0"/>
              </a:rPr>
              <a:t>Determinare il numero di serventi/cassieri operativi necessari a mantenere un’utilizzazione media che sia, per ogni centro, compresa tra 0.6 e 0.8.  </a:t>
            </a:r>
            <a:r>
              <a:rPr lang="it-IT" dirty="0">
                <a:solidFill>
                  <a:schemeClr val="tx2"/>
                </a:solidFill>
                <a:latin typeface="Segoe UI" panose="020B0502040204020203" pitchFamily="34" charset="0"/>
              </a:rPr>
              <a:t>Questo range di valori è stato scelto in vista del fatto che i cassieri sono operatori non assimilabili a macchine, perciò l’utilizzazione non può mantenersi troppo alta in modo continuativo.</a:t>
            </a:r>
          </a:p>
          <a:p>
            <a:r>
              <a:rPr lang="it-IT" u="sng" dirty="0">
                <a:solidFill>
                  <a:schemeClr val="tx2"/>
                </a:solidFill>
                <a:latin typeface="Segoe UI" panose="020B0502040204020203" pitchFamily="34" charset="0"/>
              </a:rPr>
              <a:t>Se esistono</a:t>
            </a:r>
            <a:r>
              <a:rPr lang="it-IT" dirty="0">
                <a:solidFill>
                  <a:schemeClr val="tx2"/>
                </a:solidFill>
                <a:latin typeface="Segoe UI" panose="020B0502040204020203" pitchFamily="34" charset="0"/>
              </a:rPr>
              <a:t>, </a:t>
            </a:r>
            <a:r>
              <a:rPr lang="it-IT" u="sng" dirty="0">
                <a:solidFill>
                  <a:schemeClr val="tx2"/>
                </a:solidFill>
                <a:latin typeface="Segoe UI" panose="020B0502040204020203" pitchFamily="34" charset="0"/>
              </a:rPr>
              <a:t>v</a:t>
            </a:r>
            <a:r>
              <a:rPr lang="it-IT" b="0" i="0" u="sng" dirty="0">
                <a:solidFill>
                  <a:schemeClr val="tx2"/>
                </a:solidFill>
                <a:effectLst/>
                <a:latin typeface="Segoe UI" panose="020B0502040204020203" pitchFamily="34" charset="0"/>
              </a:rPr>
              <a:t>alutare i valori degli indici di prestazione del sistema allo stato stazionario</a:t>
            </a:r>
            <a:r>
              <a:rPr lang="it-IT" b="0" i="0" dirty="0">
                <a:solidFill>
                  <a:schemeClr val="tx2"/>
                </a:solidFill>
                <a:effectLst/>
                <a:latin typeface="Segoe UI" panose="020B0502040204020203" pitchFamily="34" charset="0"/>
              </a:rPr>
              <a:t>, in corrispondenza del carico in ingresso relativo ad ogni fascia oraria, al fine di stabilire i limiti del sistema, da superare con uno studio più avanzato.</a:t>
            </a:r>
          </a:p>
          <a:p>
            <a:r>
              <a:rPr lang="it-IT" dirty="0">
                <a:solidFill>
                  <a:schemeClr val="tx2"/>
                </a:solidFill>
                <a:latin typeface="Segoe UI" panose="020B0502040204020203" pitchFamily="34" charset="0"/>
              </a:rPr>
              <a:t>Una volta stabilito se il sistema modellato raggiunge lo stato stazionario, d</a:t>
            </a:r>
            <a:r>
              <a:rPr lang="it-IT" b="0" i="0" dirty="0">
                <a:solidFill>
                  <a:schemeClr val="tx2"/>
                </a:solidFill>
                <a:effectLst/>
                <a:latin typeface="Segoe UI" panose="020B0502040204020203" pitchFamily="34" charset="0"/>
              </a:rPr>
              <a:t>ire se i valori degli indici di prestazione del sistema raggiungono, entro la finestra temporale di ogni fascia oraria, gli eventuali valori studiati per lo stato stazionario con la configurazione relativa alla fascia oraria.</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a:t>
            </a:fld>
            <a:endParaRPr lang="it-IT"/>
          </a:p>
        </p:txBody>
      </p:sp>
      <p:sp>
        <p:nvSpPr>
          <p:cNvPr id="6" name="Rettangolo 5">
            <a:extLst>
              <a:ext uri="{FF2B5EF4-FFF2-40B4-BE49-F238E27FC236}">
                <a16:creationId xmlns:a16="http://schemas.microsoft.com/office/drawing/2014/main" id="{EFF42C31-E2A0-4E7C-82A8-51AEE3A3121F}"/>
              </a:ext>
            </a:extLst>
          </p:cNvPr>
          <p:cNvSpPr/>
          <p:nvPr/>
        </p:nvSpPr>
        <p:spPr>
          <a:xfrm>
            <a:off x="9596486" y="518474"/>
            <a:ext cx="2036190" cy="3242821"/>
          </a:xfrm>
          <a:prstGeom prst="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La simulazione dello stato stazionario acquista significato nel momento in cui i risultati dell’analisi transiente mostrano una convergenza ad uno stato stazionario.</a:t>
            </a:r>
          </a:p>
        </p:txBody>
      </p:sp>
      <p:cxnSp>
        <p:nvCxnSpPr>
          <p:cNvPr id="8" name="Connettore 2 7">
            <a:extLst>
              <a:ext uri="{FF2B5EF4-FFF2-40B4-BE49-F238E27FC236}">
                <a16:creationId xmlns:a16="http://schemas.microsoft.com/office/drawing/2014/main" id="{332332E8-57F4-4510-825C-750DAF5B6249}"/>
              </a:ext>
            </a:extLst>
          </p:cNvPr>
          <p:cNvCxnSpPr>
            <a:endCxn id="6" idx="1"/>
          </p:cNvCxnSpPr>
          <p:nvPr/>
        </p:nvCxnSpPr>
        <p:spPr>
          <a:xfrm flipV="1">
            <a:off x="8748074" y="2139885"/>
            <a:ext cx="848412" cy="158370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943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Andamento delle prestazioni locali nelle varie fasce orarie.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40</a:t>
            </a:fld>
            <a:endParaRPr lang="it-IT"/>
          </a:p>
        </p:txBody>
      </p:sp>
      <p:graphicFrame>
        <p:nvGraphicFramePr>
          <p:cNvPr id="11" name="Tabella 139">
            <a:extLst>
              <a:ext uri="{FF2B5EF4-FFF2-40B4-BE49-F238E27FC236}">
                <a16:creationId xmlns:a16="http://schemas.microsoft.com/office/drawing/2014/main" id="{3930F287-9C3C-4B51-AB1B-B1F5A2C0361D}"/>
              </a:ext>
            </a:extLst>
          </p:cNvPr>
          <p:cNvGraphicFramePr>
            <a:graphicFrameLocks noGrp="1"/>
          </p:cNvGraphicFramePr>
          <p:nvPr/>
        </p:nvGraphicFramePr>
        <p:xfrm>
          <a:off x="905336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b="1"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b="1"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solidFill>
                            <a:schemeClr val="tx2"/>
                          </a:solidFill>
                        </a:rPr>
                        <a:t>20.00 – 22.00</a:t>
                      </a:r>
                    </a:p>
                  </a:txBody>
                  <a:tcPr marL="83992" marR="83992" marT="41996" marB="41996"/>
                </a:tc>
                <a:tc>
                  <a:txBody>
                    <a:bodyPr/>
                    <a:lstStyle/>
                    <a:p>
                      <a:pPr algn="ctr"/>
                      <a:r>
                        <a:rPr lang="it-IT" sz="1200" dirty="0">
                          <a:solidFill>
                            <a:schemeClr val="tx2"/>
                          </a:solidFill>
                        </a:rPr>
                        <a:t>3.0</a:t>
                      </a:r>
                    </a:p>
                  </a:txBody>
                  <a:tcPr marL="83992" marR="83992" marT="41996" marB="41996"/>
                </a:tc>
                <a:tc>
                  <a:txBody>
                    <a:bodyPr/>
                    <a:lstStyle/>
                    <a:p>
                      <a:pPr algn="ctr"/>
                      <a:r>
                        <a:rPr lang="it-IT" sz="1200" b="1" dirty="0">
                          <a:solidFill>
                            <a:schemeClr val="tx2"/>
                          </a:solidFill>
                        </a:rPr>
                        <a:t>2</a:t>
                      </a:r>
                    </a:p>
                  </a:txBody>
                  <a:tcPr marL="83992" marR="83992" marT="41996" marB="41996"/>
                </a:tc>
                <a:extLst>
                  <a:ext uri="{0D108BD9-81ED-4DB2-BD59-A6C34878D82A}">
                    <a16:rowId xmlns:a16="http://schemas.microsoft.com/office/drawing/2014/main" val="365896048"/>
                  </a:ext>
                </a:extLst>
              </a:tr>
            </a:tbl>
          </a:graphicData>
        </a:graphic>
      </p:graphicFrame>
      <p:pic>
        <p:nvPicPr>
          <p:cNvPr id="6" name="Immagine 5">
            <a:extLst>
              <a:ext uri="{FF2B5EF4-FFF2-40B4-BE49-F238E27FC236}">
                <a16:creationId xmlns:a16="http://schemas.microsoft.com/office/drawing/2014/main" id="{E685F1F3-BF9F-4608-B0CD-F67FDE65279A}"/>
              </a:ext>
            </a:extLst>
          </p:cNvPr>
          <p:cNvPicPr>
            <a:picLocks noChangeAspect="1"/>
          </p:cNvPicPr>
          <p:nvPr/>
        </p:nvPicPr>
        <p:blipFill rotWithShape="1">
          <a:blip r:embed="rId2">
            <a:extLst>
              <a:ext uri="{28A0092B-C50C-407E-A947-70E740481C1C}">
                <a14:useLocalDpi xmlns:a14="http://schemas.microsoft.com/office/drawing/2010/main" val="0"/>
              </a:ext>
            </a:extLst>
          </a:blip>
          <a:srcRect l="9420" r="9094"/>
          <a:stretch/>
        </p:blipFill>
        <p:spPr>
          <a:xfrm>
            <a:off x="45667" y="2153329"/>
            <a:ext cx="3981895" cy="3664921"/>
          </a:xfrm>
          <a:prstGeom prst="rect">
            <a:avLst/>
          </a:prstGeom>
        </p:spPr>
      </p:pic>
      <p:pic>
        <p:nvPicPr>
          <p:cNvPr id="8" name="Immagine 7">
            <a:extLst>
              <a:ext uri="{FF2B5EF4-FFF2-40B4-BE49-F238E27FC236}">
                <a16:creationId xmlns:a16="http://schemas.microsoft.com/office/drawing/2014/main" id="{17E19980-22DF-42E8-86F0-26CF34B46895}"/>
              </a:ext>
            </a:extLst>
          </p:cNvPr>
          <p:cNvPicPr>
            <a:picLocks noChangeAspect="1"/>
          </p:cNvPicPr>
          <p:nvPr/>
        </p:nvPicPr>
        <p:blipFill rotWithShape="1">
          <a:blip r:embed="rId3">
            <a:extLst>
              <a:ext uri="{28A0092B-C50C-407E-A947-70E740481C1C}">
                <a14:useLocalDpi xmlns:a14="http://schemas.microsoft.com/office/drawing/2010/main" val="0"/>
              </a:ext>
            </a:extLst>
          </a:blip>
          <a:srcRect l="7339" r="8749"/>
          <a:stretch/>
        </p:blipFill>
        <p:spPr>
          <a:xfrm>
            <a:off x="4027563" y="2153330"/>
            <a:ext cx="4068716" cy="3636604"/>
          </a:xfrm>
          <a:prstGeom prst="rect">
            <a:avLst/>
          </a:prstGeom>
        </p:spPr>
      </p:pic>
      <p:pic>
        <p:nvPicPr>
          <p:cNvPr id="10" name="Immagine 9">
            <a:extLst>
              <a:ext uri="{FF2B5EF4-FFF2-40B4-BE49-F238E27FC236}">
                <a16:creationId xmlns:a16="http://schemas.microsoft.com/office/drawing/2014/main" id="{F9682839-CCD0-4E1C-B193-C3B2BB88129E}"/>
              </a:ext>
            </a:extLst>
          </p:cNvPr>
          <p:cNvPicPr>
            <a:picLocks noChangeAspect="1"/>
          </p:cNvPicPr>
          <p:nvPr/>
        </p:nvPicPr>
        <p:blipFill rotWithShape="1">
          <a:blip r:embed="rId4">
            <a:extLst>
              <a:ext uri="{28A0092B-C50C-407E-A947-70E740481C1C}">
                <a14:useLocalDpi xmlns:a14="http://schemas.microsoft.com/office/drawing/2010/main" val="0"/>
              </a:ext>
            </a:extLst>
          </a:blip>
          <a:srcRect l="7050" r="9006"/>
          <a:stretch/>
        </p:blipFill>
        <p:spPr>
          <a:xfrm>
            <a:off x="8096279" y="2150972"/>
            <a:ext cx="4037180" cy="3606953"/>
          </a:xfrm>
          <a:prstGeom prst="rect">
            <a:avLst/>
          </a:prstGeom>
        </p:spPr>
      </p:pic>
    </p:spTree>
    <p:extLst>
      <p:ext uri="{BB962C8B-B14F-4D97-AF65-F5344CB8AC3E}">
        <p14:creationId xmlns:p14="http://schemas.microsoft.com/office/powerpoint/2010/main" val="4026983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Analisi del comportamento transiente:</a:t>
            </a:r>
            <a:br>
              <a:rPr lang="it-IT" dirty="0"/>
            </a:br>
            <a:r>
              <a:rPr lang="it-IT" sz="2800" dirty="0"/>
              <a:t>Andamento delle prestazioni locali nelle varie fasce orarie.</a:t>
            </a: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41</a:t>
            </a:fld>
            <a:endParaRPr lang="it-IT"/>
          </a:p>
        </p:txBody>
      </p:sp>
      <p:graphicFrame>
        <p:nvGraphicFramePr>
          <p:cNvPr id="11" name="Tabella 139">
            <a:extLst>
              <a:ext uri="{FF2B5EF4-FFF2-40B4-BE49-F238E27FC236}">
                <a16:creationId xmlns:a16="http://schemas.microsoft.com/office/drawing/2014/main" id="{3930F287-9C3C-4B51-AB1B-B1F5A2C0361D}"/>
              </a:ext>
            </a:extLst>
          </p:cNvPr>
          <p:cNvGraphicFramePr>
            <a:graphicFrameLocks noGrp="1"/>
          </p:cNvGraphicFramePr>
          <p:nvPr>
            <p:extLst>
              <p:ext uri="{D42A27DB-BD31-4B8C-83A1-F6EECF244321}">
                <p14:modId xmlns:p14="http://schemas.microsoft.com/office/powerpoint/2010/main" val="2897094095"/>
              </p:ext>
            </p:extLst>
          </p:nvPr>
        </p:nvGraphicFramePr>
        <p:xfrm>
          <a:off x="9147632" y="176767"/>
          <a:ext cx="2890399" cy="1753632"/>
        </p:xfrm>
        <a:graphic>
          <a:graphicData uri="http://schemas.openxmlformats.org/drawingml/2006/table">
            <a:tbl>
              <a:tblPr firstRow="1" bandRow="1">
                <a:tableStyleId>{5C22544A-7EE6-4342-B048-85BDC9FD1C3A}</a:tableStyleId>
              </a:tblPr>
              <a:tblGrid>
                <a:gridCol w="1135586">
                  <a:extLst>
                    <a:ext uri="{9D8B030D-6E8A-4147-A177-3AD203B41FA5}">
                      <a16:colId xmlns:a16="http://schemas.microsoft.com/office/drawing/2014/main" val="2131740548"/>
                    </a:ext>
                  </a:extLst>
                </a:gridCol>
                <a:gridCol w="1010096">
                  <a:extLst>
                    <a:ext uri="{9D8B030D-6E8A-4147-A177-3AD203B41FA5}">
                      <a16:colId xmlns:a16="http://schemas.microsoft.com/office/drawing/2014/main" val="2885662490"/>
                    </a:ext>
                  </a:extLst>
                </a:gridCol>
                <a:gridCol w="744717">
                  <a:extLst>
                    <a:ext uri="{9D8B030D-6E8A-4147-A177-3AD203B41FA5}">
                      <a16:colId xmlns:a16="http://schemas.microsoft.com/office/drawing/2014/main" val="2675343128"/>
                    </a:ext>
                  </a:extLst>
                </a:gridCol>
              </a:tblGrid>
              <a:tr h="217754">
                <a:tc>
                  <a:txBody>
                    <a:bodyPr/>
                    <a:lstStyle/>
                    <a:p>
                      <a:pPr algn="ctr"/>
                      <a:r>
                        <a:rPr lang="it-IT" sz="1100" dirty="0">
                          <a:solidFill>
                            <a:schemeClr val="accent2">
                              <a:lumMod val="25000"/>
                            </a:schemeClr>
                          </a:solidFill>
                        </a:rPr>
                        <a:t>FASCIA ORARIA</a:t>
                      </a:r>
                    </a:p>
                  </a:txBody>
                  <a:tcPr marL="83992" marR="83992" marT="41996" marB="41996"/>
                </a:tc>
                <a:tc>
                  <a:txBody>
                    <a:bodyPr/>
                    <a:lstStyle/>
                    <a:p>
                      <a:pPr algn="ctr"/>
                      <a:r>
                        <a:rPr lang="it-IT" sz="1100" dirty="0">
                          <a:solidFill>
                            <a:schemeClr val="accent2">
                              <a:lumMod val="25000"/>
                            </a:schemeClr>
                          </a:solidFill>
                        </a:rPr>
                        <a:t>INTERARRIVO [min]</a:t>
                      </a:r>
                    </a:p>
                  </a:txBody>
                  <a:tcPr marL="83992" marR="83992" marT="41996" marB="41996"/>
                </a:tc>
                <a:tc>
                  <a:txBody>
                    <a:bodyPr/>
                    <a:lstStyle/>
                    <a:p>
                      <a:pPr algn="ctr"/>
                      <a:r>
                        <a:rPr lang="it-IT" sz="1100" dirty="0">
                          <a:solidFill>
                            <a:schemeClr val="accent2">
                              <a:lumMod val="25000"/>
                            </a:schemeClr>
                          </a:solidFill>
                        </a:rPr>
                        <a:t>#SERVER</a:t>
                      </a:r>
                    </a:p>
                  </a:txBody>
                  <a:tcPr marL="83992" marR="83992" marT="41996" marB="41996"/>
                </a:tc>
                <a:extLst>
                  <a:ext uri="{0D108BD9-81ED-4DB2-BD59-A6C34878D82A}">
                    <a16:rowId xmlns:a16="http://schemas.microsoft.com/office/drawing/2014/main" val="2495429718"/>
                  </a:ext>
                </a:extLst>
              </a:tr>
              <a:tr h="230942">
                <a:tc>
                  <a:txBody>
                    <a:bodyPr/>
                    <a:lstStyle/>
                    <a:p>
                      <a:pPr algn="ctr"/>
                      <a:r>
                        <a:rPr lang="it-IT" sz="1200" dirty="0">
                          <a:solidFill>
                            <a:schemeClr val="tx2"/>
                          </a:solidFill>
                        </a:rPr>
                        <a:t>08.00 – 10.00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1677044467"/>
                  </a:ext>
                </a:extLst>
              </a:tr>
              <a:tr h="230942">
                <a:tc>
                  <a:txBody>
                    <a:bodyPr/>
                    <a:lstStyle/>
                    <a:p>
                      <a:pPr algn="ctr"/>
                      <a:r>
                        <a:rPr lang="it-IT" sz="1200" dirty="0">
                          <a:solidFill>
                            <a:schemeClr val="tx2"/>
                          </a:solidFill>
                        </a:rPr>
                        <a:t>10.00 – 13.00</a:t>
                      </a:r>
                    </a:p>
                  </a:txBody>
                  <a:tcPr marL="83992" marR="83992" marT="41996" marB="41996"/>
                </a:tc>
                <a:tc>
                  <a:txBody>
                    <a:bodyPr/>
                    <a:lstStyle/>
                    <a:p>
                      <a:pPr algn="ctr"/>
                      <a:r>
                        <a:rPr lang="it-IT" sz="1200" dirty="0">
                          <a:solidFill>
                            <a:schemeClr val="tx2"/>
                          </a:solidFill>
                        </a:rPr>
                        <a:t>1.5</a:t>
                      </a:r>
                    </a:p>
                  </a:txBody>
                  <a:tcPr marL="83992" marR="83992" marT="41996" marB="41996"/>
                </a:tc>
                <a:tc>
                  <a:txBody>
                    <a:bodyPr/>
                    <a:lstStyle/>
                    <a:p>
                      <a:pPr algn="ctr"/>
                      <a:r>
                        <a:rPr lang="it-IT" sz="1200" b="1" dirty="0">
                          <a:solidFill>
                            <a:schemeClr val="tx2"/>
                          </a:solidFill>
                        </a:rPr>
                        <a:t>4</a:t>
                      </a:r>
                    </a:p>
                  </a:txBody>
                  <a:tcPr marL="83992" marR="83992" marT="41996" marB="41996"/>
                </a:tc>
                <a:extLst>
                  <a:ext uri="{0D108BD9-81ED-4DB2-BD59-A6C34878D82A}">
                    <a16:rowId xmlns:a16="http://schemas.microsoft.com/office/drawing/2014/main" val="82067546"/>
                  </a:ext>
                </a:extLst>
              </a:tr>
              <a:tr h="230942">
                <a:tc>
                  <a:txBody>
                    <a:bodyPr/>
                    <a:lstStyle/>
                    <a:p>
                      <a:pPr algn="ctr"/>
                      <a:r>
                        <a:rPr lang="it-IT" sz="1200" dirty="0">
                          <a:solidFill>
                            <a:schemeClr val="tx2"/>
                          </a:solidFill>
                        </a:rPr>
                        <a:t>13.00 – 16.00</a:t>
                      </a:r>
                    </a:p>
                  </a:txBody>
                  <a:tcPr marL="83992" marR="83992" marT="41996" marB="41996"/>
                </a:tc>
                <a:tc>
                  <a:txBody>
                    <a:bodyPr/>
                    <a:lstStyle/>
                    <a:p>
                      <a:pPr algn="ctr"/>
                      <a:r>
                        <a:rPr lang="it-IT" sz="1200" dirty="0">
                          <a:solidFill>
                            <a:schemeClr val="tx2"/>
                          </a:solidFill>
                        </a:rPr>
                        <a:t>2.0</a:t>
                      </a:r>
                    </a:p>
                  </a:txBody>
                  <a:tcPr marL="83992" marR="83992" marT="41996" marB="41996"/>
                </a:tc>
                <a:tc>
                  <a:txBody>
                    <a:bodyPr/>
                    <a:lstStyle/>
                    <a:p>
                      <a:pPr algn="ctr"/>
                      <a:r>
                        <a:rPr lang="it-IT" sz="1200" b="1" dirty="0">
                          <a:solidFill>
                            <a:schemeClr val="tx2"/>
                          </a:solidFill>
                        </a:rPr>
                        <a:t>3</a:t>
                      </a:r>
                    </a:p>
                  </a:txBody>
                  <a:tcPr marL="83992" marR="83992" marT="41996" marB="41996"/>
                </a:tc>
                <a:extLst>
                  <a:ext uri="{0D108BD9-81ED-4DB2-BD59-A6C34878D82A}">
                    <a16:rowId xmlns:a16="http://schemas.microsoft.com/office/drawing/2014/main" val="822923137"/>
                  </a:ext>
                </a:extLst>
              </a:tr>
              <a:tr h="230942">
                <a:tc>
                  <a:txBody>
                    <a:bodyPr/>
                    <a:lstStyle/>
                    <a:p>
                      <a:pPr algn="ctr"/>
                      <a:r>
                        <a:rPr lang="it-IT" sz="1200" dirty="0"/>
                        <a:t>16.00 – 20.00</a:t>
                      </a:r>
                    </a:p>
                  </a:txBody>
                  <a:tcPr marL="83992" marR="83992" marT="41996" marB="41996"/>
                </a:tc>
                <a:tc>
                  <a:txBody>
                    <a:bodyPr/>
                    <a:lstStyle/>
                    <a:p>
                      <a:pPr algn="ctr"/>
                      <a:r>
                        <a:rPr lang="it-IT" sz="1200" dirty="0"/>
                        <a:t>1.0</a:t>
                      </a:r>
                    </a:p>
                  </a:txBody>
                  <a:tcPr marL="83992" marR="83992" marT="41996" marB="41996"/>
                </a:tc>
                <a:tc>
                  <a:txBody>
                    <a:bodyPr/>
                    <a:lstStyle/>
                    <a:p>
                      <a:pPr algn="ctr"/>
                      <a:r>
                        <a:rPr lang="it-IT" sz="1200" b="1" dirty="0"/>
                        <a:t>6</a:t>
                      </a:r>
                    </a:p>
                  </a:txBody>
                  <a:tcPr marL="83992" marR="83992" marT="41996" marB="41996"/>
                </a:tc>
                <a:extLst>
                  <a:ext uri="{0D108BD9-81ED-4DB2-BD59-A6C34878D82A}">
                    <a16:rowId xmlns:a16="http://schemas.microsoft.com/office/drawing/2014/main" val="3722454605"/>
                  </a:ext>
                </a:extLst>
              </a:tr>
              <a:tr h="230942">
                <a:tc>
                  <a:txBody>
                    <a:bodyPr/>
                    <a:lstStyle/>
                    <a:p>
                      <a:pPr algn="ctr"/>
                      <a:r>
                        <a:rPr lang="it-IT" sz="1200" dirty="0">
                          <a:solidFill>
                            <a:schemeClr val="tx2"/>
                          </a:solidFill>
                        </a:rPr>
                        <a:t>20.00 – 22.00</a:t>
                      </a:r>
                    </a:p>
                  </a:txBody>
                  <a:tcPr marL="83992" marR="83992" marT="41996" marB="41996"/>
                </a:tc>
                <a:tc>
                  <a:txBody>
                    <a:bodyPr/>
                    <a:lstStyle/>
                    <a:p>
                      <a:pPr algn="ctr"/>
                      <a:r>
                        <a:rPr lang="it-IT" sz="1200" dirty="0">
                          <a:solidFill>
                            <a:schemeClr val="tx2"/>
                          </a:solidFill>
                        </a:rPr>
                        <a:t>3.0</a:t>
                      </a:r>
                    </a:p>
                  </a:txBody>
                  <a:tcPr marL="83992" marR="83992" marT="41996" marB="41996"/>
                </a:tc>
                <a:tc>
                  <a:txBody>
                    <a:bodyPr/>
                    <a:lstStyle/>
                    <a:p>
                      <a:pPr algn="ctr"/>
                      <a:r>
                        <a:rPr lang="it-IT" sz="1200" b="1" dirty="0">
                          <a:solidFill>
                            <a:schemeClr val="tx2"/>
                          </a:solidFill>
                        </a:rPr>
                        <a:t>2</a:t>
                      </a:r>
                    </a:p>
                  </a:txBody>
                  <a:tcPr marL="83992" marR="83992" marT="41996" marB="41996"/>
                </a:tc>
                <a:extLst>
                  <a:ext uri="{0D108BD9-81ED-4DB2-BD59-A6C34878D82A}">
                    <a16:rowId xmlns:a16="http://schemas.microsoft.com/office/drawing/2014/main" val="365896048"/>
                  </a:ext>
                </a:extLst>
              </a:tr>
            </a:tbl>
          </a:graphicData>
        </a:graphic>
      </p:graphicFrame>
      <p:pic>
        <p:nvPicPr>
          <p:cNvPr id="7" name="Immagine 6">
            <a:extLst>
              <a:ext uri="{FF2B5EF4-FFF2-40B4-BE49-F238E27FC236}">
                <a16:creationId xmlns:a16="http://schemas.microsoft.com/office/drawing/2014/main" id="{3D7DDF83-2F89-48EA-8B7D-AFAF977D3DC1}"/>
              </a:ext>
            </a:extLst>
          </p:cNvPr>
          <p:cNvPicPr>
            <a:picLocks noChangeAspect="1"/>
          </p:cNvPicPr>
          <p:nvPr/>
        </p:nvPicPr>
        <p:blipFill rotWithShape="1">
          <a:blip r:embed="rId2">
            <a:extLst>
              <a:ext uri="{28A0092B-C50C-407E-A947-70E740481C1C}">
                <a14:useLocalDpi xmlns:a14="http://schemas.microsoft.com/office/drawing/2010/main" val="0"/>
              </a:ext>
            </a:extLst>
          </a:blip>
          <a:srcRect l="8538" r="9544"/>
          <a:stretch/>
        </p:blipFill>
        <p:spPr>
          <a:xfrm>
            <a:off x="0" y="2265596"/>
            <a:ext cx="3902697" cy="3573149"/>
          </a:xfrm>
          <a:prstGeom prst="rect">
            <a:avLst/>
          </a:prstGeom>
        </p:spPr>
      </p:pic>
      <p:pic>
        <p:nvPicPr>
          <p:cNvPr id="12" name="Immagine 11">
            <a:extLst>
              <a:ext uri="{FF2B5EF4-FFF2-40B4-BE49-F238E27FC236}">
                <a16:creationId xmlns:a16="http://schemas.microsoft.com/office/drawing/2014/main" id="{B504D0D3-FE5D-43E8-9EBA-057C219B6C70}"/>
              </a:ext>
            </a:extLst>
          </p:cNvPr>
          <p:cNvPicPr>
            <a:picLocks noChangeAspect="1"/>
          </p:cNvPicPr>
          <p:nvPr/>
        </p:nvPicPr>
        <p:blipFill rotWithShape="1">
          <a:blip r:embed="rId3">
            <a:extLst>
              <a:ext uri="{28A0092B-C50C-407E-A947-70E740481C1C}">
                <a14:useLocalDpi xmlns:a14="http://schemas.microsoft.com/office/drawing/2010/main" val="0"/>
              </a:ext>
            </a:extLst>
          </a:blip>
          <a:srcRect l="8549" r="9135"/>
          <a:stretch/>
        </p:blipFill>
        <p:spPr>
          <a:xfrm>
            <a:off x="4011546" y="2265596"/>
            <a:ext cx="3902697" cy="3555839"/>
          </a:xfrm>
          <a:prstGeom prst="rect">
            <a:avLst/>
          </a:prstGeom>
        </p:spPr>
      </p:pic>
      <p:pic>
        <p:nvPicPr>
          <p:cNvPr id="14" name="Immagine 13">
            <a:extLst>
              <a:ext uri="{FF2B5EF4-FFF2-40B4-BE49-F238E27FC236}">
                <a16:creationId xmlns:a16="http://schemas.microsoft.com/office/drawing/2014/main" id="{AD4EA712-8FB6-4385-8EC1-A7FAC744B97C}"/>
              </a:ext>
            </a:extLst>
          </p:cNvPr>
          <p:cNvPicPr>
            <a:picLocks noChangeAspect="1"/>
          </p:cNvPicPr>
          <p:nvPr/>
        </p:nvPicPr>
        <p:blipFill rotWithShape="1">
          <a:blip r:embed="rId4">
            <a:extLst>
              <a:ext uri="{28A0092B-C50C-407E-A947-70E740481C1C}">
                <a14:useLocalDpi xmlns:a14="http://schemas.microsoft.com/office/drawing/2010/main" val="0"/>
              </a:ext>
            </a:extLst>
          </a:blip>
          <a:srcRect l="7784" r="8840"/>
          <a:stretch/>
        </p:blipFill>
        <p:spPr>
          <a:xfrm>
            <a:off x="8004238" y="2268213"/>
            <a:ext cx="3939524" cy="3543795"/>
          </a:xfrm>
          <a:prstGeom prst="rect">
            <a:avLst/>
          </a:prstGeom>
        </p:spPr>
      </p:pic>
    </p:spTree>
    <p:extLst>
      <p:ext uri="{BB962C8B-B14F-4D97-AF65-F5344CB8AC3E}">
        <p14:creationId xmlns:p14="http://schemas.microsoft.com/office/powerpoint/2010/main" val="313606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898689"/>
          </a:xfrm>
        </p:spPr>
        <p:txBody>
          <a:bodyPr>
            <a:normAutofit fontScale="90000"/>
          </a:bodyPr>
          <a:lstStyle/>
          <a:p>
            <a:r>
              <a:rPr lang="it-IT" dirty="0"/>
              <a:t>Conclusioni: </a:t>
            </a:r>
            <a:r>
              <a:rPr lang="it-IT" i="1" dirty="0"/>
              <a:t>Prestazioni Globali</a:t>
            </a:r>
            <a:br>
              <a:rPr lang="it-IT" dirty="0"/>
            </a:b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42</a:t>
            </a:fld>
            <a:endParaRPr lang="it-IT"/>
          </a:p>
        </p:txBody>
      </p:sp>
      <p:graphicFrame>
        <p:nvGraphicFramePr>
          <p:cNvPr id="10" name="Tabella 9">
            <a:extLst>
              <a:ext uri="{FF2B5EF4-FFF2-40B4-BE49-F238E27FC236}">
                <a16:creationId xmlns:a16="http://schemas.microsoft.com/office/drawing/2014/main" id="{53EDEEC7-DFE3-4A99-81B5-7683F4EE0D6C}"/>
              </a:ext>
            </a:extLst>
          </p:cNvPr>
          <p:cNvGraphicFramePr>
            <a:graphicFrameLocks noGrp="1"/>
          </p:cNvGraphicFramePr>
          <p:nvPr>
            <p:extLst>
              <p:ext uri="{D42A27DB-BD31-4B8C-83A1-F6EECF244321}">
                <p14:modId xmlns:p14="http://schemas.microsoft.com/office/powerpoint/2010/main" val="645816419"/>
              </p:ext>
            </p:extLst>
          </p:nvPr>
        </p:nvGraphicFramePr>
        <p:xfrm>
          <a:off x="677335" y="3791932"/>
          <a:ext cx="6439012" cy="1941920"/>
        </p:xfrm>
        <a:graphic>
          <a:graphicData uri="http://schemas.openxmlformats.org/drawingml/2006/table">
            <a:tbl>
              <a:tblPr/>
              <a:tblGrid>
                <a:gridCol w="1303767">
                  <a:extLst>
                    <a:ext uri="{9D8B030D-6E8A-4147-A177-3AD203B41FA5}">
                      <a16:colId xmlns:a16="http://schemas.microsoft.com/office/drawing/2014/main" val="2120895154"/>
                    </a:ext>
                  </a:extLst>
                </a:gridCol>
                <a:gridCol w="1017289">
                  <a:extLst>
                    <a:ext uri="{9D8B030D-6E8A-4147-A177-3AD203B41FA5}">
                      <a16:colId xmlns:a16="http://schemas.microsoft.com/office/drawing/2014/main" val="3345498520"/>
                    </a:ext>
                  </a:extLst>
                </a:gridCol>
                <a:gridCol w="643750">
                  <a:extLst>
                    <a:ext uri="{9D8B030D-6E8A-4147-A177-3AD203B41FA5}">
                      <a16:colId xmlns:a16="http://schemas.microsoft.com/office/drawing/2014/main" val="585720266"/>
                    </a:ext>
                  </a:extLst>
                </a:gridCol>
                <a:gridCol w="1093353">
                  <a:extLst>
                    <a:ext uri="{9D8B030D-6E8A-4147-A177-3AD203B41FA5}">
                      <a16:colId xmlns:a16="http://schemas.microsoft.com/office/drawing/2014/main" val="3404033934"/>
                    </a:ext>
                  </a:extLst>
                </a:gridCol>
                <a:gridCol w="1277282">
                  <a:extLst>
                    <a:ext uri="{9D8B030D-6E8A-4147-A177-3AD203B41FA5}">
                      <a16:colId xmlns:a16="http://schemas.microsoft.com/office/drawing/2014/main" val="3100912194"/>
                    </a:ext>
                  </a:extLst>
                </a:gridCol>
                <a:gridCol w="1103571">
                  <a:extLst>
                    <a:ext uri="{9D8B030D-6E8A-4147-A177-3AD203B41FA5}">
                      <a16:colId xmlns:a16="http://schemas.microsoft.com/office/drawing/2014/main" val="331164359"/>
                    </a:ext>
                  </a:extLst>
                </a:gridCol>
              </a:tblGrid>
              <a:tr h="483590">
                <a:tc>
                  <a:txBody>
                    <a:bodyPr/>
                    <a:lstStyle/>
                    <a:p>
                      <a:pPr algn="ctr" fontAlgn="ctr"/>
                      <a:r>
                        <a:rPr lang="it-IT" sz="1200" b="1" i="0" u="none" strike="noStrike" dirty="0">
                          <a:solidFill>
                            <a:srgbClr val="000000"/>
                          </a:solidFill>
                          <a:effectLst/>
                          <a:latin typeface="Calibri" panose="020F0502020204030204" pitchFamily="34" charset="0"/>
                        </a:rPr>
                        <a:t>CONFIGURAZIONE</a:t>
                      </a:r>
                    </a:p>
                    <a:p>
                      <a:pPr marL="0" marR="0" lvl="0" indent="0" algn="ctr" defTabSz="457200" rtl="0" eaLnBrk="1" fontAlgn="ctr" latinLnBrk="0" hangingPunct="1">
                        <a:lnSpc>
                          <a:spcPct val="100000"/>
                        </a:lnSpc>
                        <a:spcBef>
                          <a:spcPts val="0"/>
                        </a:spcBef>
                        <a:spcAft>
                          <a:spcPts val="0"/>
                        </a:spcAft>
                        <a:buClrTx/>
                        <a:buSzTx/>
                        <a:buFontTx/>
                        <a:buNone/>
                        <a:tabLst/>
                        <a:defRPr/>
                      </a:pPr>
                      <a:r>
                        <a:rPr lang="it-IT" sz="1500" b="1" i="0" u="none" strike="noStrike" dirty="0">
                          <a:solidFill>
                            <a:schemeClr val="accent2">
                              <a:lumMod val="50000"/>
                            </a:schemeClr>
                          </a:solidFill>
                          <a:effectLst/>
                          <a:latin typeface="Calibri" panose="020F0502020204030204" pitchFamily="34" charset="0"/>
                        </a:rPr>
                        <a:t>ADVANCED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t-IT" sz="1200" b="1" i="0" u="none" strike="noStrike" dirty="0">
                          <a:solidFill>
                            <a:srgbClr val="000000"/>
                          </a:solidFill>
                          <a:effectLst/>
                          <a:latin typeface="Calibri" panose="020F0502020204030204" pitchFamily="34" charset="0"/>
                        </a:rPr>
                        <a:t>INTERARRIVO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dirty="0">
                          <a:solidFill>
                            <a:srgbClr val="000000"/>
                          </a:solidFill>
                          <a:effectLst/>
                          <a:latin typeface="Calibri" panose="020F0502020204030204" pitchFamily="34" charset="0"/>
                        </a:rPr>
                        <a:t>SERVERS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dirty="0">
                          <a:solidFill>
                            <a:srgbClr val="000000"/>
                          </a:solidFill>
                          <a:effectLst/>
                          <a:latin typeface="Calibri" panose="020F0502020204030204" pitchFamily="34" charset="0"/>
                        </a:rPr>
                        <a:t>GLOBAL DELAY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dirty="0">
                          <a:solidFill>
                            <a:srgbClr val="000000"/>
                          </a:solidFill>
                          <a:effectLst/>
                          <a:latin typeface="Calibri" panose="020F0502020204030204" pitchFamily="34" charset="0"/>
                        </a:rPr>
                        <a:t>GLOBAL NUMBER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dirty="0">
                          <a:solidFill>
                            <a:srgbClr val="000000"/>
                          </a:solidFill>
                          <a:effectLst/>
                          <a:latin typeface="Calibri" panose="020F0502020204030204" pitchFamily="34" charset="0"/>
                        </a:rPr>
                        <a:t>GLOBAL WAIT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433682139"/>
                  </a:ext>
                </a:extLst>
              </a:tr>
              <a:tr h="362694">
                <a:tc>
                  <a:txBody>
                    <a:bodyPr/>
                    <a:lstStyle/>
                    <a:p>
                      <a:pPr algn="ctr" fontAlgn="ctr"/>
                      <a:r>
                        <a:rPr lang="it-IT" sz="1200" b="1" i="0" u="none" strike="noStrike" dirty="0">
                          <a:solidFill>
                            <a:srgbClr val="000000"/>
                          </a:solidFill>
                          <a:effectLst/>
                          <a:latin typeface="Calibri" panose="020F0502020204030204" pitchFamily="34"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0" i="0" u="none" strike="noStrike" dirty="0">
                          <a:solidFill>
                            <a:srgbClr val="000000"/>
                          </a:solidFill>
                          <a:effectLst/>
                          <a:latin typeface="Calibri" panose="020F0502020204030204" pitchFamily="34" charset="0"/>
                        </a:rPr>
                        <a:t>2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1,90 +- 0,11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3,15 +- 0,07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6,35 +- 0,13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610391484"/>
                  </a:ext>
                </a:extLst>
              </a:tr>
              <a:tr h="355137">
                <a:tc>
                  <a:txBody>
                    <a:bodyPr/>
                    <a:lstStyle/>
                    <a:p>
                      <a:pPr algn="ctr" fontAlgn="ctr"/>
                      <a:r>
                        <a:rPr lang="it-IT" sz="1200" b="1"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0" i="0" u="none" strike="noStrike" dirty="0">
                          <a:solidFill>
                            <a:srgbClr val="000000"/>
                          </a:solidFill>
                          <a:effectLst/>
                          <a:latin typeface="Calibri" panose="020F0502020204030204" pitchFamily="34" charset="0"/>
                        </a:rPr>
                        <a:t>1,5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1,31 +-0,09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3,85 +-0,08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5,75 +- 0,10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46690613"/>
                  </a:ext>
                </a:extLst>
              </a:tr>
              <a:tr h="362694">
                <a:tc>
                  <a:txBody>
                    <a:bodyPr/>
                    <a:lstStyle/>
                    <a:p>
                      <a:pPr algn="ctr" fontAlgn="ctr"/>
                      <a:r>
                        <a:rPr lang="it-IT" sz="1200" b="1" i="0" u="none" strike="noStrike" dirty="0">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0" i="0" u="none" strike="noStrike">
                          <a:solidFill>
                            <a:srgbClr val="000000"/>
                          </a:solidFill>
                          <a:effectLst/>
                          <a:latin typeface="Calibri" panose="020F0502020204030204" pitchFamily="34" charset="0"/>
                        </a:rPr>
                        <a:t>1,0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0,72 +- 0,05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5,15 +- 0,86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5,15 +- 0,07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82071109"/>
                  </a:ext>
                </a:extLst>
              </a:tr>
              <a:tr h="377805">
                <a:tc>
                  <a:txBody>
                    <a:bodyPr/>
                    <a:lstStyle/>
                    <a:p>
                      <a:pPr algn="ctr" fontAlgn="ctr"/>
                      <a:r>
                        <a:rPr lang="it-IT" sz="1200" b="1" i="0" u="none" strike="noStrike" dirty="0">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0" i="0" u="none" strike="noStrike">
                          <a:solidFill>
                            <a:srgbClr val="000000"/>
                          </a:solidFill>
                          <a:effectLst/>
                          <a:latin typeface="Calibri" panose="020F0502020204030204" pitchFamily="34" charset="0"/>
                        </a:rPr>
                        <a:t>3,0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3,10 +- 0,18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2,55 +- 0,07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Calibri" panose="020F0502020204030204" pitchFamily="34" charset="0"/>
                        </a:rPr>
                        <a:t>7,65 +- 0,18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81696576"/>
                  </a:ext>
                </a:extLst>
              </a:tr>
            </a:tbl>
          </a:graphicData>
        </a:graphic>
      </p:graphicFrame>
      <p:graphicFrame>
        <p:nvGraphicFramePr>
          <p:cNvPr id="7" name="Tabella 6">
            <a:extLst>
              <a:ext uri="{FF2B5EF4-FFF2-40B4-BE49-F238E27FC236}">
                <a16:creationId xmlns:a16="http://schemas.microsoft.com/office/drawing/2014/main" id="{A956DCA8-CD2F-4980-B582-3E289292E224}"/>
              </a:ext>
            </a:extLst>
          </p:cNvPr>
          <p:cNvGraphicFramePr>
            <a:graphicFrameLocks noGrp="1"/>
          </p:cNvGraphicFramePr>
          <p:nvPr>
            <p:extLst>
              <p:ext uri="{D42A27DB-BD31-4B8C-83A1-F6EECF244321}">
                <p14:modId xmlns:p14="http://schemas.microsoft.com/office/powerpoint/2010/main" val="2709245211"/>
              </p:ext>
            </p:extLst>
          </p:nvPr>
        </p:nvGraphicFramePr>
        <p:xfrm>
          <a:off x="677334" y="1508291"/>
          <a:ext cx="6439013" cy="2052685"/>
        </p:xfrm>
        <a:graphic>
          <a:graphicData uri="http://schemas.openxmlformats.org/drawingml/2006/table">
            <a:tbl>
              <a:tblPr/>
              <a:tblGrid>
                <a:gridCol w="1320133">
                  <a:extLst>
                    <a:ext uri="{9D8B030D-6E8A-4147-A177-3AD203B41FA5}">
                      <a16:colId xmlns:a16="http://schemas.microsoft.com/office/drawing/2014/main" val="1221841981"/>
                    </a:ext>
                  </a:extLst>
                </a:gridCol>
                <a:gridCol w="996835">
                  <a:extLst>
                    <a:ext uri="{9D8B030D-6E8A-4147-A177-3AD203B41FA5}">
                      <a16:colId xmlns:a16="http://schemas.microsoft.com/office/drawing/2014/main" val="2604703337"/>
                    </a:ext>
                  </a:extLst>
                </a:gridCol>
                <a:gridCol w="633125">
                  <a:extLst>
                    <a:ext uri="{9D8B030D-6E8A-4147-A177-3AD203B41FA5}">
                      <a16:colId xmlns:a16="http://schemas.microsoft.com/office/drawing/2014/main" val="3209687815"/>
                    </a:ext>
                  </a:extLst>
                </a:gridCol>
                <a:gridCol w="1104600">
                  <a:extLst>
                    <a:ext uri="{9D8B030D-6E8A-4147-A177-3AD203B41FA5}">
                      <a16:colId xmlns:a16="http://schemas.microsoft.com/office/drawing/2014/main" val="3111517751"/>
                    </a:ext>
                  </a:extLst>
                </a:gridCol>
                <a:gridCol w="1279720">
                  <a:extLst>
                    <a:ext uri="{9D8B030D-6E8A-4147-A177-3AD203B41FA5}">
                      <a16:colId xmlns:a16="http://schemas.microsoft.com/office/drawing/2014/main" val="1991489288"/>
                    </a:ext>
                  </a:extLst>
                </a:gridCol>
                <a:gridCol w="1104600">
                  <a:extLst>
                    <a:ext uri="{9D8B030D-6E8A-4147-A177-3AD203B41FA5}">
                      <a16:colId xmlns:a16="http://schemas.microsoft.com/office/drawing/2014/main" val="2470455560"/>
                    </a:ext>
                  </a:extLst>
                </a:gridCol>
              </a:tblGrid>
              <a:tr h="499633">
                <a:tc>
                  <a:txBody>
                    <a:bodyPr/>
                    <a:lstStyle/>
                    <a:p>
                      <a:pPr algn="ctr" fontAlgn="ctr"/>
                      <a:r>
                        <a:rPr lang="it-IT" sz="1200" b="1" i="0" u="none" strike="noStrike" dirty="0">
                          <a:solidFill>
                            <a:srgbClr val="000000"/>
                          </a:solidFill>
                          <a:effectLst/>
                          <a:latin typeface="Calibri" panose="020F0502020204030204" pitchFamily="34" charset="0"/>
                        </a:rPr>
                        <a:t>CONFIGURAZIONE</a:t>
                      </a:r>
                    </a:p>
                    <a:p>
                      <a:pPr algn="ctr" fontAlgn="ctr"/>
                      <a:r>
                        <a:rPr lang="it-IT" sz="1500" b="1" i="0" u="none" strike="noStrike" dirty="0">
                          <a:solidFill>
                            <a:schemeClr val="accent2">
                              <a:lumMod val="50000"/>
                            </a:schemeClr>
                          </a:solidFill>
                          <a:effectLst/>
                          <a:latin typeface="Calibri" panose="020F0502020204030204" pitchFamily="34" charset="0"/>
                        </a:rPr>
                        <a:t>CLASSIC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it-IT" sz="1200" b="1" i="0" u="none" strike="noStrike">
                          <a:solidFill>
                            <a:srgbClr val="000000"/>
                          </a:solidFill>
                          <a:effectLst/>
                          <a:latin typeface="Calibri" panose="020F0502020204030204" pitchFamily="34" charset="0"/>
                        </a:rPr>
                        <a:t>INTERARRIVO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dirty="0">
                          <a:solidFill>
                            <a:srgbClr val="000000"/>
                          </a:solidFill>
                          <a:effectLst/>
                          <a:latin typeface="Calibri" panose="020F0502020204030204" pitchFamily="34" charset="0"/>
                        </a:rPr>
                        <a:t>NODES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a:solidFill>
                            <a:srgbClr val="000000"/>
                          </a:solidFill>
                          <a:effectLst/>
                          <a:latin typeface="Calibri" panose="020F0502020204030204" pitchFamily="34" charset="0"/>
                        </a:rPr>
                        <a:t>GLOBAL DELAY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a:solidFill>
                            <a:srgbClr val="000000"/>
                          </a:solidFill>
                          <a:effectLst/>
                          <a:latin typeface="Calibri" panose="020F0502020204030204" pitchFamily="34" charset="0"/>
                        </a:rPr>
                        <a:t>GLOBAL NUMBER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a:solidFill>
                            <a:srgbClr val="000000"/>
                          </a:solidFill>
                          <a:effectLst/>
                          <a:latin typeface="Calibri" panose="020F0502020204030204" pitchFamily="34" charset="0"/>
                        </a:rPr>
                        <a:t>GLOBAL WAIT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859167829"/>
                  </a:ext>
                </a:extLst>
              </a:tr>
              <a:tr h="388263">
                <a:tc>
                  <a:txBody>
                    <a:bodyPr/>
                    <a:lstStyle/>
                    <a:p>
                      <a:pPr algn="ctr" fontAlgn="ctr"/>
                      <a:r>
                        <a:rPr lang="it-IT" sz="1100" b="1" i="0" u="none" strike="noStrike" dirty="0">
                          <a:solidFill>
                            <a:srgbClr val="000000"/>
                          </a:solidFill>
                          <a:effectLst/>
                          <a:latin typeface="Calibri" panose="020F0502020204030204" pitchFamily="34"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2.0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3.20 +- 0.17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3.83 +- 0.10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7.62 +- 0.17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88333057"/>
                  </a:ext>
                </a:extLst>
              </a:tr>
              <a:tr h="388263">
                <a:tc>
                  <a:txBody>
                    <a:bodyPr/>
                    <a:lstStyle/>
                    <a:p>
                      <a:pPr algn="ctr" fontAlgn="ctr"/>
                      <a:r>
                        <a:rPr lang="it-IT" sz="1100" b="1"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1,5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2.46 +- 0.13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4.63 +- 0.11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6.81 +- 0.12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46037332"/>
                  </a:ext>
                </a:extLst>
              </a:tr>
              <a:tr h="388263">
                <a:tc>
                  <a:txBody>
                    <a:bodyPr/>
                    <a:lstStyle/>
                    <a:p>
                      <a:pPr algn="ctr" fontAlgn="ctr"/>
                      <a:r>
                        <a:rPr lang="it-IT" sz="1100" b="1" i="0" u="none" strike="noStrike" dirty="0">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1.51 +- 0.08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6.08 +- 0.12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5.97 +- 0.10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13218758"/>
                  </a:ext>
                </a:extLst>
              </a:tr>
              <a:tr h="388263">
                <a:tc>
                  <a:txBody>
                    <a:bodyPr/>
                    <a:lstStyle/>
                    <a:p>
                      <a:pPr algn="ctr" fontAlgn="ctr"/>
                      <a:r>
                        <a:rPr lang="it-IT" sz="1100" b="1" i="0" u="none" strike="noStrike" dirty="0">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3,0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4.93 +- 0.20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3.11 +- 0.09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dirty="0">
                          <a:solidFill>
                            <a:srgbClr val="000000"/>
                          </a:solidFill>
                          <a:effectLst/>
                          <a:latin typeface="Calibri" panose="020F0502020204030204" pitchFamily="34" charset="0"/>
                        </a:rPr>
                        <a:t>9.36 +- 0-20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92664549"/>
                  </a:ext>
                </a:extLst>
              </a:tr>
            </a:tbl>
          </a:graphicData>
        </a:graphic>
      </p:graphicFrame>
      <p:sp>
        <p:nvSpPr>
          <p:cNvPr id="8" name="CasellaDiTesto 7">
            <a:extLst>
              <a:ext uri="{FF2B5EF4-FFF2-40B4-BE49-F238E27FC236}">
                <a16:creationId xmlns:a16="http://schemas.microsoft.com/office/drawing/2014/main" id="{0371A319-BF92-4E51-B4BF-F5B163BC52B5}"/>
              </a:ext>
            </a:extLst>
          </p:cNvPr>
          <p:cNvSpPr txBox="1"/>
          <p:nvPr/>
        </p:nvSpPr>
        <p:spPr>
          <a:xfrm>
            <a:off x="7861955" y="963315"/>
            <a:ext cx="3652710" cy="4770537"/>
          </a:xfrm>
          <a:prstGeom prst="rect">
            <a:avLst/>
          </a:prstGeom>
          <a:noFill/>
          <a:ln>
            <a:solidFill>
              <a:schemeClr val="accent5">
                <a:lumMod val="75000"/>
              </a:schemeClr>
            </a:solidFill>
          </a:ln>
        </p:spPr>
        <p:txBody>
          <a:bodyPr wrap="square" rtlCol="0">
            <a:spAutoFit/>
          </a:bodyPr>
          <a:lstStyle/>
          <a:p>
            <a:pPr marL="285750" indent="-285750">
              <a:buFont typeface="Wingdings" panose="05000000000000000000" pitchFamily="2" charset="2"/>
              <a:buChar char="q"/>
            </a:pPr>
            <a:r>
              <a:rPr lang="it-IT" sz="1600" dirty="0"/>
              <a:t>Il sistema avanzato migliora il sistema classico dal punto di vista delle statistiche globali. </a:t>
            </a:r>
          </a:p>
          <a:p>
            <a:pPr marL="285750" indent="-285750">
              <a:buFont typeface="Wingdings" panose="05000000000000000000" pitchFamily="2" charset="2"/>
              <a:buChar char="q"/>
            </a:pPr>
            <a:endParaRPr lang="it-IT" sz="1600" dirty="0"/>
          </a:p>
          <a:p>
            <a:pPr marL="285750" indent="-285750">
              <a:buFont typeface="Wingdings" panose="05000000000000000000" pitchFamily="2" charset="2"/>
              <a:buChar char="q"/>
            </a:pPr>
            <a:r>
              <a:rPr lang="it-IT" sz="1600" dirty="0"/>
              <a:t>La differenza più accentuata, allo stato stazionario, si apprezza sul tempo di attesa medio globale.</a:t>
            </a:r>
          </a:p>
          <a:p>
            <a:endParaRPr lang="it-IT" sz="1600" dirty="0"/>
          </a:p>
          <a:p>
            <a:pPr marL="742950" lvl="1" indent="-285750">
              <a:buFont typeface="Wingdings" panose="05000000000000000000" pitchFamily="2" charset="2"/>
              <a:buChar char="Ø"/>
            </a:pPr>
            <a:r>
              <a:rPr lang="it-IT" sz="1600" dirty="0"/>
              <a:t>La policy di scheduling size based incide perlopiù sul tempo di attesa</a:t>
            </a:r>
          </a:p>
          <a:p>
            <a:pPr lvl="1"/>
            <a:endParaRPr lang="it-IT" sz="1600" dirty="0"/>
          </a:p>
          <a:p>
            <a:pPr marL="285750" indent="-285750">
              <a:buFont typeface="Wingdings" panose="05000000000000000000" pitchFamily="2" charset="2"/>
              <a:buChar char="q"/>
            </a:pPr>
            <a:r>
              <a:rPr lang="it-IT" sz="1600" dirty="0"/>
              <a:t>Per quanto questo possa sembrare un miglioramento marginale, c’è da dire che si tratta di un risultato ottenibile "</a:t>
            </a:r>
            <a:r>
              <a:rPr lang="it-IT" sz="1600" b="1" dirty="0"/>
              <a:t>a costo zero</a:t>
            </a:r>
            <a:r>
              <a:rPr lang="it-IT" sz="1600" dirty="0"/>
              <a:t>", con una </a:t>
            </a:r>
            <a:r>
              <a:rPr lang="it-IT" sz="1600" b="1" dirty="0"/>
              <a:t>semplice riorganizzazione del sistema di casse </a:t>
            </a:r>
            <a:r>
              <a:rPr lang="it-IT" sz="1600" dirty="0"/>
              <a:t>del supermercato</a:t>
            </a:r>
          </a:p>
          <a:p>
            <a:pPr marL="285750" indent="-285750">
              <a:buFont typeface="Wingdings" panose="05000000000000000000" pitchFamily="2" charset="2"/>
              <a:buChar char="Ø"/>
            </a:pPr>
            <a:endParaRPr lang="it-IT" sz="1600" dirty="0"/>
          </a:p>
        </p:txBody>
      </p:sp>
    </p:spTree>
    <p:extLst>
      <p:ext uri="{BB962C8B-B14F-4D97-AF65-F5344CB8AC3E}">
        <p14:creationId xmlns:p14="http://schemas.microsoft.com/office/powerpoint/2010/main" val="2426702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898689"/>
          </a:xfrm>
        </p:spPr>
        <p:txBody>
          <a:bodyPr>
            <a:normAutofit fontScale="90000"/>
          </a:bodyPr>
          <a:lstStyle/>
          <a:p>
            <a:r>
              <a:rPr lang="it-IT" dirty="0"/>
              <a:t>Conclusioni: </a:t>
            </a:r>
            <a:r>
              <a:rPr lang="it-IT" i="1" dirty="0"/>
              <a:t>Prestazioni Locali</a:t>
            </a:r>
            <a:br>
              <a:rPr lang="it-IT" dirty="0"/>
            </a:b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43</a:t>
            </a:fld>
            <a:endParaRPr lang="it-IT"/>
          </a:p>
        </p:txBody>
      </p:sp>
      <p:graphicFrame>
        <p:nvGraphicFramePr>
          <p:cNvPr id="10" name="Tabella 9">
            <a:extLst>
              <a:ext uri="{FF2B5EF4-FFF2-40B4-BE49-F238E27FC236}">
                <a16:creationId xmlns:a16="http://schemas.microsoft.com/office/drawing/2014/main" id="{89D53A22-CFE8-4226-A638-9A226A6E68F9}"/>
              </a:ext>
            </a:extLst>
          </p:cNvPr>
          <p:cNvGraphicFramePr>
            <a:graphicFrameLocks noGrp="1"/>
          </p:cNvGraphicFramePr>
          <p:nvPr>
            <p:extLst>
              <p:ext uri="{D42A27DB-BD31-4B8C-83A1-F6EECF244321}">
                <p14:modId xmlns:p14="http://schemas.microsoft.com/office/powerpoint/2010/main" val="820063197"/>
              </p:ext>
            </p:extLst>
          </p:nvPr>
        </p:nvGraphicFramePr>
        <p:xfrm>
          <a:off x="677333" y="1819373"/>
          <a:ext cx="5744661" cy="4058553"/>
        </p:xfrm>
        <a:graphic>
          <a:graphicData uri="http://schemas.openxmlformats.org/drawingml/2006/table">
            <a:tbl>
              <a:tblPr/>
              <a:tblGrid>
                <a:gridCol w="1377710">
                  <a:extLst>
                    <a:ext uri="{9D8B030D-6E8A-4147-A177-3AD203B41FA5}">
                      <a16:colId xmlns:a16="http://schemas.microsoft.com/office/drawing/2014/main" val="1145724705"/>
                    </a:ext>
                  </a:extLst>
                </a:gridCol>
                <a:gridCol w="1319753">
                  <a:extLst>
                    <a:ext uri="{9D8B030D-6E8A-4147-A177-3AD203B41FA5}">
                      <a16:colId xmlns:a16="http://schemas.microsoft.com/office/drawing/2014/main" val="410295158"/>
                    </a:ext>
                  </a:extLst>
                </a:gridCol>
                <a:gridCol w="813045">
                  <a:extLst>
                    <a:ext uri="{9D8B030D-6E8A-4147-A177-3AD203B41FA5}">
                      <a16:colId xmlns:a16="http://schemas.microsoft.com/office/drawing/2014/main" val="2641173197"/>
                    </a:ext>
                  </a:extLst>
                </a:gridCol>
                <a:gridCol w="1055803">
                  <a:extLst>
                    <a:ext uri="{9D8B030D-6E8A-4147-A177-3AD203B41FA5}">
                      <a16:colId xmlns:a16="http://schemas.microsoft.com/office/drawing/2014/main" val="3398168576"/>
                    </a:ext>
                  </a:extLst>
                </a:gridCol>
                <a:gridCol w="1178350">
                  <a:extLst>
                    <a:ext uri="{9D8B030D-6E8A-4147-A177-3AD203B41FA5}">
                      <a16:colId xmlns:a16="http://schemas.microsoft.com/office/drawing/2014/main" val="2826101076"/>
                    </a:ext>
                  </a:extLst>
                </a:gridCol>
              </a:tblGrid>
              <a:tr h="185744">
                <a:tc>
                  <a:txBody>
                    <a:bodyPr/>
                    <a:lstStyle/>
                    <a:p>
                      <a:pPr algn="ctr" fontAlgn="ctr"/>
                      <a:r>
                        <a:rPr lang="it-IT" sz="1100" b="1" i="0" u="none" strike="noStrike" dirty="0">
                          <a:solidFill>
                            <a:srgbClr val="000000"/>
                          </a:solidFill>
                          <a:effectLst/>
                          <a:latin typeface="Calibri" panose="020F0502020204030204" pitchFamily="34" charset="0"/>
                        </a:rPr>
                        <a:t>CONFIGURAZIONE</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it-IT" sz="1100" b="1" i="0" u="none" strike="noStrike" dirty="0">
                          <a:solidFill>
                            <a:srgbClr val="000000"/>
                          </a:solidFill>
                          <a:effectLst/>
                          <a:latin typeface="Calibri" panose="020F0502020204030204" pitchFamily="34" charset="0"/>
                        </a:rPr>
                        <a:t>INTERARRIVO</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SERVERS</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DELAY 1</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WAIT 1</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22034241"/>
                  </a:ext>
                </a:extLst>
              </a:tr>
              <a:tr h="273453">
                <a:tc>
                  <a:txBody>
                    <a:bodyPr/>
                    <a:lstStyle/>
                    <a:p>
                      <a:pPr algn="ctr" fontAlgn="ctr"/>
                      <a:r>
                        <a:rPr lang="it-IT" sz="1200" b="0" i="0" u="none" strike="noStrike" dirty="0">
                          <a:solidFill>
                            <a:srgbClr val="000000"/>
                          </a:solidFill>
                          <a:effectLst/>
                          <a:latin typeface="Calibri" panose="020F0502020204030204" pitchFamily="34" charset="0"/>
                        </a:rPr>
                        <a:t>1/3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2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dirty="0">
                          <a:solidFill>
                            <a:srgbClr val="000000"/>
                          </a:solidFill>
                          <a:effectLst/>
                          <a:latin typeface="Calibri" panose="020F0502020204030204" pitchFamily="34" charset="0"/>
                        </a:rPr>
                        <a:t>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0,79 +- 0,253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2,02 +- 0,026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416364654"/>
                  </a:ext>
                </a:extLst>
              </a:tr>
              <a:tr h="273453">
                <a:tc>
                  <a:txBody>
                    <a:bodyPr/>
                    <a:lstStyle/>
                    <a:p>
                      <a:pPr algn="ctr" fontAlgn="ctr"/>
                      <a:r>
                        <a:rPr lang="it-IT" sz="1200" b="0" i="0" u="none" strike="noStrike" dirty="0">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1,5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0,54 +- 0,02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1,76 +- 0,196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6021960"/>
                  </a:ext>
                </a:extLst>
              </a:tr>
              <a:tr h="346748">
                <a:tc>
                  <a:txBody>
                    <a:bodyPr/>
                    <a:lstStyle/>
                    <a:p>
                      <a:pPr algn="ctr" fontAlgn="ctr"/>
                      <a:r>
                        <a:rPr lang="it-IT" sz="1200" b="0"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1,0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dirty="0">
                          <a:solidFill>
                            <a:srgbClr val="000000"/>
                          </a:solidFill>
                          <a:effectLst/>
                          <a:latin typeface="Calibri" panose="020F0502020204030204" pitchFamily="34" charset="0"/>
                        </a:rPr>
                        <a:t>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0,29 +- 0,141</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1,52 +- 0,1446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80781478"/>
                  </a:ext>
                </a:extLst>
              </a:tr>
              <a:tr h="346748">
                <a:tc>
                  <a:txBody>
                    <a:bodyPr/>
                    <a:lstStyle/>
                    <a:p>
                      <a:pPr algn="ctr" fontAlgn="ctr"/>
                      <a:r>
                        <a:rPr lang="it-IT" sz="1200" b="0" i="0" u="none" strike="noStrike">
                          <a:solidFill>
                            <a:srgbClr val="000000"/>
                          </a:solidFill>
                          <a:effectLst/>
                          <a:latin typeface="Calibri" panose="020F0502020204030204" pitchFamily="34" charset="0"/>
                        </a:rPr>
                        <a:t>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3,0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1,325 +- 0,038</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2,550 +- 0,037</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59057096"/>
                  </a:ext>
                </a:extLst>
              </a:tr>
              <a:tr h="185744">
                <a:tc>
                  <a:txBody>
                    <a:bodyPr/>
                    <a:lstStyle/>
                    <a:p>
                      <a:pPr algn="ctr" fontAlgn="ctr"/>
                      <a:r>
                        <a:rPr lang="it-IT" sz="1100" b="1" i="0" u="none" strike="noStrike" dirty="0">
                          <a:solidFill>
                            <a:srgbClr val="000000"/>
                          </a:solidFill>
                          <a:effectLst/>
                          <a:latin typeface="Calibri" panose="020F0502020204030204" pitchFamily="34" charset="0"/>
                        </a:rPr>
                        <a:t>CONFIGURAZIONE</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it-IT" sz="1100" b="1" i="0" u="none" strike="noStrike" dirty="0">
                          <a:solidFill>
                            <a:srgbClr val="000000"/>
                          </a:solidFill>
                          <a:effectLst/>
                          <a:latin typeface="Calibri" panose="020F0502020204030204" pitchFamily="34" charset="0"/>
                        </a:rPr>
                        <a:t>INTERARRIVO</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SERVERS</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DELAY 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WAIT 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967104558"/>
                  </a:ext>
                </a:extLst>
              </a:tr>
              <a:tr h="273453">
                <a:tc>
                  <a:txBody>
                    <a:bodyPr/>
                    <a:lstStyle/>
                    <a:p>
                      <a:pPr algn="ctr" fontAlgn="ctr"/>
                      <a:r>
                        <a:rPr lang="it-IT" sz="1200" b="0" i="0" u="none" strike="noStrike" dirty="0">
                          <a:solidFill>
                            <a:srgbClr val="000000"/>
                          </a:solidFill>
                          <a:effectLst/>
                          <a:latin typeface="Calibri" panose="020F0502020204030204" pitchFamily="34" charset="0"/>
                        </a:rPr>
                        <a:t>1/3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2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1,175 +- 0,4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3,850 +- 0,43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083236768"/>
                  </a:ext>
                </a:extLst>
              </a:tr>
              <a:tr h="346748">
                <a:tc>
                  <a:txBody>
                    <a:bodyPr/>
                    <a:lstStyle/>
                    <a:p>
                      <a:pPr algn="ctr" fontAlgn="ctr"/>
                      <a:r>
                        <a:rPr lang="it-IT" sz="1200" b="0" i="0" u="none" strike="noStrike">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dirty="0">
                          <a:solidFill>
                            <a:srgbClr val="000000"/>
                          </a:solidFill>
                          <a:effectLst/>
                          <a:latin typeface="Calibri" panose="020F0502020204030204" pitchFamily="34" charset="0"/>
                        </a:rPr>
                        <a:t>1,5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0,82 +- 0,03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3,48 +- 0,0325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930802470"/>
                  </a:ext>
                </a:extLst>
              </a:tr>
              <a:tr h="273453">
                <a:tc>
                  <a:txBody>
                    <a:bodyPr/>
                    <a:lstStyle/>
                    <a:p>
                      <a:pPr algn="ctr" fontAlgn="ctr"/>
                      <a:r>
                        <a:rPr lang="it-IT" sz="1200" b="0"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1,0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dirty="0">
                          <a:solidFill>
                            <a:srgbClr val="000000"/>
                          </a:solidFill>
                          <a:effectLst/>
                          <a:latin typeface="Calibri" panose="020F0502020204030204" pitchFamily="34" charset="0"/>
                        </a:rPr>
                        <a:t>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0,47 +-0,215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3,13 +- 0,233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59907130"/>
                  </a:ext>
                </a:extLst>
              </a:tr>
              <a:tr h="273453">
                <a:tc>
                  <a:txBody>
                    <a:bodyPr/>
                    <a:lstStyle/>
                    <a:p>
                      <a:pPr algn="ctr" fontAlgn="ctr"/>
                      <a:r>
                        <a:rPr lang="it-IT" sz="1200" b="0" i="0" u="none" strike="noStrike">
                          <a:solidFill>
                            <a:srgbClr val="000000"/>
                          </a:solidFill>
                          <a:effectLst/>
                          <a:latin typeface="Calibri" panose="020F0502020204030204" pitchFamily="34" charset="0"/>
                        </a:rPr>
                        <a:t>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3,0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dirty="0">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1,87 +- 0,05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4,52 +- 0,052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534686092"/>
                  </a:ext>
                </a:extLst>
              </a:tr>
              <a:tr h="185744">
                <a:tc>
                  <a:txBody>
                    <a:bodyPr/>
                    <a:lstStyle/>
                    <a:p>
                      <a:pPr algn="ctr" fontAlgn="ctr"/>
                      <a:r>
                        <a:rPr lang="it-IT" sz="1100" b="1" i="0" u="none" strike="noStrike" dirty="0">
                          <a:solidFill>
                            <a:srgbClr val="000000"/>
                          </a:solidFill>
                          <a:effectLst/>
                          <a:latin typeface="Calibri" panose="020F0502020204030204" pitchFamily="34" charset="0"/>
                        </a:rPr>
                        <a:t>CONFIGURAZIONE</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it-IT" sz="1100" b="1" i="0" u="none" strike="noStrike" dirty="0">
                          <a:solidFill>
                            <a:srgbClr val="000000"/>
                          </a:solidFill>
                          <a:effectLst/>
                          <a:latin typeface="Calibri" panose="020F0502020204030204" pitchFamily="34" charset="0"/>
                        </a:rPr>
                        <a:t>INTERARRIVO</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SERVERS</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DELAY 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it-IT" sz="1100" b="1" i="0" u="none" strike="noStrike" dirty="0">
                          <a:solidFill>
                            <a:srgbClr val="000000"/>
                          </a:solidFill>
                          <a:effectLst/>
                          <a:latin typeface="Calibri" panose="020F0502020204030204" pitchFamily="34" charset="0"/>
                        </a:rPr>
                        <a:t>WAIT 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733363232"/>
                  </a:ext>
                </a:extLst>
              </a:tr>
              <a:tr h="273453">
                <a:tc>
                  <a:txBody>
                    <a:bodyPr/>
                    <a:lstStyle/>
                    <a:p>
                      <a:pPr algn="ctr" fontAlgn="ctr"/>
                      <a:r>
                        <a:rPr lang="it-IT" sz="1200" b="0" i="0" u="none" strike="noStrike" dirty="0">
                          <a:solidFill>
                            <a:srgbClr val="000000"/>
                          </a:solidFill>
                          <a:effectLst/>
                          <a:latin typeface="Calibri" panose="020F0502020204030204" pitchFamily="34" charset="0"/>
                        </a:rPr>
                        <a:t>1/3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2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3</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3,4 +- 0,25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11,9 +- 0,258</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252984234"/>
                  </a:ext>
                </a:extLst>
              </a:tr>
              <a:tr h="273453">
                <a:tc>
                  <a:txBody>
                    <a:bodyPr/>
                    <a:lstStyle/>
                    <a:p>
                      <a:pPr algn="ctr" fontAlgn="ctr"/>
                      <a:r>
                        <a:rPr lang="it-IT" sz="1200" b="0" i="0" u="none" strike="noStrike">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dirty="0">
                          <a:solidFill>
                            <a:srgbClr val="000000"/>
                          </a:solidFill>
                          <a:effectLst/>
                          <a:latin typeface="Calibri" panose="020F0502020204030204" pitchFamily="34" charset="0"/>
                        </a:rPr>
                        <a:t>1,5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2,3 +- 0,197</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10,8 +- 0,206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417989256"/>
                  </a:ext>
                </a:extLst>
              </a:tr>
              <a:tr h="273453">
                <a:tc>
                  <a:txBody>
                    <a:bodyPr/>
                    <a:lstStyle/>
                    <a:p>
                      <a:pPr algn="ctr" fontAlgn="ctr"/>
                      <a:r>
                        <a:rPr lang="it-IT" sz="1200" b="0" i="0" u="none" strike="noStrike">
                          <a:solidFill>
                            <a:srgbClr val="000000"/>
                          </a:solidFill>
                          <a:effectLst/>
                          <a:latin typeface="Calibri" panose="020F0502020204030204" pitchFamily="34" charset="0"/>
                        </a:rPr>
                        <a:t>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a:solidFill>
                            <a:srgbClr val="000000"/>
                          </a:solidFill>
                          <a:effectLst/>
                          <a:latin typeface="Calibri" panose="020F0502020204030204" pitchFamily="34" charset="0"/>
                        </a:rPr>
                        <a:t>1,0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a:solidFill>
                            <a:srgbClr val="000000"/>
                          </a:solidFill>
                          <a:effectLst/>
                          <a:latin typeface="Calibri" panose="020F0502020204030204" pitchFamily="34" charset="0"/>
                        </a:rPr>
                        <a:t>6</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1,25 +- 0,12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9,7 +- 0,124</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403099576"/>
                  </a:ext>
                </a:extLst>
              </a:tr>
              <a:tr h="273453">
                <a:tc>
                  <a:txBody>
                    <a:bodyPr/>
                    <a:lstStyle/>
                    <a:p>
                      <a:pPr algn="ctr" fontAlgn="ctr"/>
                      <a:r>
                        <a:rPr lang="it-IT" sz="1200" b="0" i="0" u="none" strike="noStrike">
                          <a:solidFill>
                            <a:srgbClr val="000000"/>
                          </a:solidFill>
                          <a:effectLst/>
                          <a:latin typeface="Calibri" panose="020F0502020204030204" pitchFamily="34" charset="0"/>
                        </a:rPr>
                        <a:t>5</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200" b="1" i="0" u="none" strike="noStrike" dirty="0">
                          <a:solidFill>
                            <a:srgbClr val="000000"/>
                          </a:solidFill>
                          <a:effectLst/>
                          <a:latin typeface="Calibri" panose="020F0502020204030204" pitchFamily="34" charset="0"/>
                        </a:rPr>
                        <a:t>3,0 min</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1" i="0" u="none" strike="noStrike" dirty="0">
                          <a:solidFill>
                            <a:srgbClr val="000000"/>
                          </a:solidFill>
                          <a:effectLst/>
                          <a:latin typeface="Calibri" panose="020F0502020204030204" pitchFamily="34" charset="0"/>
                        </a:rPr>
                        <a:t>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a:solidFill>
                            <a:srgbClr val="000000"/>
                          </a:solidFill>
                          <a:effectLst/>
                          <a:latin typeface="Calibri" panose="020F0502020204030204" pitchFamily="34" charset="0"/>
                        </a:rPr>
                        <a:t>5,75 +-0,41</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1200" b="0" i="0" u="none" strike="noStrike" dirty="0">
                          <a:solidFill>
                            <a:srgbClr val="000000"/>
                          </a:solidFill>
                          <a:effectLst/>
                          <a:latin typeface="Calibri" panose="020F0502020204030204" pitchFamily="34" charset="0"/>
                        </a:rPr>
                        <a:t>14,25 +- 0,42</a:t>
                      </a:r>
                    </a:p>
                  </a:txBody>
                  <a:tcPr marL="6573" marR="6573" marT="65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076656822"/>
                  </a:ext>
                </a:extLst>
              </a:tr>
            </a:tbl>
          </a:graphicData>
        </a:graphic>
      </p:graphicFrame>
      <p:graphicFrame>
        <p:nvGraphicFramePr>
          <p:cNvPr id="11" name="Tabella 10">
            <a:extLst>
              <a:ext uri="{FF2B5EF4-FFF2-40B4-BE49-F238E27FC236}">
                <a16:creationId xmlns:a16="http://schemas.microsoft.com/office/drawing/2014/main" id="{F94A6AD6-DF6E-44D2-ADFC-36BFB333792F}"/>
              </a:ext>
            </a:extLst>
          </p:cNvPr>
          <p:cNvGraphicFramePr>
            <a:graphicFrameLocks noGrp="1"/>
          </p:cNvGraphicFramePr>
          <p:nvPr>
            <p:extLst>
              <p:ext uri="{D42A27DB-BD31-4B8C-83A1-F6EECF244321}">
                <p14:modId xmlns:p14="http://schemas.microsoft.com/office/powerpoint/2010/main" val="3002527041"/>
              </p:ext>
            </p:extLst>
          </p:nvPr>
        </p:nvGraphicFramePr>
        <p:xfrm>
          <a:off x="6778761" y="4062954"/>
          <a:ext cx="5121008" cy="1814972"/>
        </p:xfrm>
        <a:graphic>
          <a:graphicData uri="http://schemas.openxmlformats.org/drawingml/2006/table">
            <a:tbl>
              <a:tblPr/>
              <a:tblGrid>
                <a:gridCol w="1310337">
                  <a:extLst>
                    <a:ext uri="{9D8B030D-6E8A-4147-A177-3AD203B41FA5}">
                      <a16:colId xmlns:a16="http://schemas.microsoft.com/office/drawing/2014/main" val="1221841981"/>
                    </a:ext>
                  </a:extLst>
                </a:gridCol>
                <a:gridCol w="989438">
                  <a:extLst>
                    <a:ext uri="{9D8B030D-6E8A-4147-A177-3AD203B41FA5}">
                      <a16:colId xmlns:a16="http://schemas.microsoft.com/office/drawing/2014/main" val="2604703337"/>
                    </a:ext>
                  </a:extLst>
                </a:gridCol>
                <a:gridCol w="628427">
                  <a:extLst>
                    <a:ext uri="{9D8B030D-6E8A-4147-A177-3AD203B41FA5}">
                      <a16:colId xmlns:a16="http://schemas.microsoft.com/office/drawing/2014/main" val="3209687815"/>
                    </a:ext>
                  </a:extLst>
                </a:gridCol>
                <a:gridCol w="1096403">
                  <a:extLst>
                    <a:ext uri="{9D8B030D-6E8A-4147-A177-3AD203B41FA5}">
                      <a16:colId xmlns:a16="http://schemas.microsoft.com/office/drawing/2014/main" val="3111517751"/>
                    </a:ext>
                  </a:extLst>
                </a:gridCol>
                <a:gridCol w="1096403">
                  <a:extLst>
                    <a:ext uri="{9D8B030D-6E8A-4147-A177-3AD203B41FA5}">
                      <a16:colId xmlns:a16="http://schemas.microsoft.com/office/drawing/2014/main" val="2470455560"/>
                    </a:ext>
                  </a:extLst>
                </a:gridCol>
              </a:tblGrid>
              <a:tr h="495348">
                <a:tc>
                  <a:txBody>
                    <a:bodyPr/>
                    <a:lstStyle/>
                    <a:p>
                      <a:pPr algn="ctr" fontAlgn="ctr"/>
                      <a:r>
                        <a:rPr lang="it-IT" sz="1200" b="1" i="0" u="none" strike="noStrike" dirty="0">
                          <a:solidFill>
                            <a:srgbClr val="000000"/>
                          </a:solidFill>
                          <a:effectLst/>
                          <a:latin typeface="Calibri" panose="020F0502020204030204" pitchFamily="34" charset="0"/>
                        </a:rPr>
                        <a:t>CONFIGURAZIONE</a:t>
                      </a:r>
                    </a:p>
                    <a:p>
                      <a:pPr algn="ctr" fontAlgn="ctr"/>
                      <a:r>
                        <a:rPr lang="it-IT" sz="1500" b="1" i="0" u="none" strike="noStrike" dirty="0">
                          <a:solidFill>
                            <a:schemeClr val="accent2">
                              <a:lumMod val="50000"/>
                            </a:schemeClr>
                          </a:solidFill>
                          <a:effectLst/>
                          <a:latin typeface="Calibri" panose="020F0502020204030204" pitchFamily="34" charset="0"/>
                        </a:rPr>
                        <a:t>CLASSIC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it-IT" sz="1200" b="1" i="0" u="none" strike="noStrike" dirty="0">
                          <a:solidFill>
                            <a:srgbClr val="000000"/>
                          </a:solidFill>
                          <a:effectLst/>
                          <a:latin typeface="Calibri" panose="020F0502020204030204" pitchFamily="34" charset="0"/>
                        </a:rPr>
                        <a:t>INTERARRIVO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dirty="0">
                          <a:solidFill>
                            <a:srgbClr val="000000"/>
                          </a:solidFill>
                          <a:effectLst/>
                          <a:latin typeface="Calibri" panose="020F0502020204030204" pitchFamily="34" charset="0"/>
                        </a:rPr>
                        <a:t>NODES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a:solidFill>
                            <a:srgbClr val="000000"/>
                          </a:solidFill>
                          <a:effectLst/>
                          <a:latin typeface="Calibri" panose="020F0502020204030204" pitchFamily="34" charset="0"/>
                        </a:rPr>
                        <a:t>GLOBAL DELAY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t-IT" sz="1200" b="1" i="0" u="none" strike="noStrike">
                          <a:solidFill>
                            <a:srgbClr val="000000"/>
                          </a:solidFill>
                          <a:effectLst/>
                          <a:latin typeface="Calibri" panose="020F0502020204030204" pitchFamily="34" charset="0"/>
                        </a:rPr>
                        <a:t>GLOBAL WAIT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859167829"/>
                  </a:ext>
                </a:extLst>
              </a:tr>
              <a:tr h="329906">
                <a:tc>
                  <a:txBody>
                    <a:bodyPr/>
                    <a:lstStyle/>
                    <a:p>
                      <a:pPr algn="ctr" fontAlgn="ctr"/>
                      <a:r>
                        <a:rPr lang="it-IT" sz="1100" b="1" i="0" u="none" strike="noStrike" dirty="0">
                          <a:solidFill>
                            <a:srgbClr val="000000"/>
                          </a:solidFill>
                          <a:effectLst/>
                          <a:latin typeface="Calibri" panose="020F0502020204030204" pitchFamily="34"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2.0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3.20 +- 0.17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dirty="0">
                          <a:solidFill>
                            <a:srgbClr val="000000"/>
                          </a:solidFill>
                          <a:effectLst/>
                          <a:latin typeface="Calibri" panose="020F0502020204030204" pitchFamily="34" charset="0"/>
                        </a:rPr>
                        <a:t>7.62 +- 0.17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88333057"/>
                  </a:ext>
                </a:extLst>
              </a:tr>
              <a:tr h="329906">
                <a:tc>
                  <a:txBody>
                    <a:bodyPr/>
                    <a:lstStyle/>
                    <a:p>
                      <a:pPr algn="ctr" fontAlgn="ctr"/>
                      <a:r>
                        <a:rPr lang="it-IT" sz="1100" b="1"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1,5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2.46 +- 0.13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6.81 +- 0.12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46037332"/>
                  </a:ext>
                </a:extLst>
              </a:tr>
              <a:tr h="329906">
                <a:tc>
                  <a:txBody>
                    <a:bodyPr/>
                    <a:lstStyle/>
                    <a:p>
                      <a:pPr algn="ctr" fontAlgn="ctr"/>
                      <a:r>
                        <a:rPr lang="it-IT" sz="1100" b="1" i="0" u="none" strike="noStrike" dirty="0">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1.51 +- 0.08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5.97 +- 0.10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13218758"/>
                  </a:ext>
                </a:extLst>
              </a:tr>
              <a:tr h="329906">
                <a:tc>
                  <a:txBody>
                    <a:bodyPr/>
                    <a:lstStyle/>
                    <a:p>
                      <a:pPr algn="ctr" fontAlgn="ctr"/>
                      <a:r>
                        <a:rPr lang="it-IT" sz="1100" b="1" i="0" u="none" strike="noStrike" dirty="0">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dirty="0">
                          <a:solidFill>
                            <a:srgbClr val="000000"/>
                          </a:solidFill>
                          <a:effectLst/>
                          <a:latin typeface="Calibri" panose="020F0502020204030204" pitchFamily="34" charset="0"/>
                        </a:rPr>
                        <a:t>3,0 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a:solidFill>
                            <a:srgbClr val="000000"/>
                          </a:solidFill>
                          <a:effectLst/>
                          <a:latin typeface="Calibri" panose="020F0502020204030204" pitchFamily="34" charset="0"/>
                        </a:rPr>
                        <a:t>4.93 +- 0.20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it-IT" sz="1100" b="0" i="0" u="none" strike="noStrike" dirty="0">
                          <a:solidFill>
                            <a:srgbClr val="000000"/>
                          </a:solidFill>
                          <a:effectLst/>
                          <a:latin typeface="Calibri" panose="020F0502020204030204" pitchFamily="34" charset="0"/>
                        </a:rPr>
                        <a:t>9.36 +- 0-20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92664549"/>
                  </a:ext>
                </a:extLst>
              </a:tr>
            </a:tbl>
          </a:graphicData>
        </a:graphic>
      </p:graphicFrame>
      <p:sp>
        <p:nvSpPr>
          <p:cNvPr id="12" name="CasellaDiTesto 11">
            <a:extLst>
              <a:ext uri="{FF2B5EF4-FFF2-40B4-BE49-F238E27FC236}">
                <a16:creationId xmlns:a16="http://schemas.microsoft.com/office/drawing/2014/main" id="{96750AE9-DA4A-4B9A-9C1F-772E5BB5DC40}"/>
              </a:ext>
            </a:extLst>
          </p:cNvPr>
          <p:cNvSpPr txBox="1"/>
          <p:nvPr/>
        </p:nvSpPr>
        <p:spPr>
          <a:xfrm>
            <a:off x="6778760" y="451513"/>
            <a:ext cx="4825636" cy="3323987"/>
          </a:xfrm>
          <a:prstGeom prst="rect">
            <a:avLst/>
          </a:prstGeom>
          <a:noFill/>
          <a:ln>
            <a:solidFill>
              <a:schemeClr val="accent5">
                <a:lumMod val="75000"/>
              </a:schemeClr>
            </a:solidFill>
          </a:ln>
        </p:spPr>
        <p:txBody>
          <a:bodyPr wrap="square" rtlCol="0">
            <a:spAutoFit/>
          </a:bodyPr>
          <a:lstStyle/>
          <a:p>
            <a:pPr lvl="3"/>
            <a:r>
              <a:rPr lang="it-IT" sz="1400" b="1" dirty="0">
                <a:solidFill>
                  <a:schemeClr val="accent5">
                    <a:lumMod val="75000"/>
                  </a:schemeClr>
                </a:solidFill>
              </a:rPr>
              <a:t>Tempo di risposta medio</a:t>
            </a:r>
          </a:p>
          <a:p>
            <a:pPr marL="285750" indent="-285750">
              <a:buFont typeface="Wingdings" panose="05000000000000000000" pitchFamily="2" charset="2"/>
              <a:buChar char="q"/>
            </a:pPr>
            <a:r>
              <a:rPr lang="it-IT" sz="1400" dirty="0"/>
              <a:t>Il </a:t>
            </a:r>
            <a:r>
              <a:rPr lang="it-IT" sz="1400" b="1" dirty="0"/>
              <a:t>65%</a:t>
            </a:r>
            <a:r>
              <a:rPr lang="it-IT" sz="1400" dirty="0"/>
              <a:t> della clientela </a:t>
            </a:r>
            <a:r>
              <a:rPr lang="it-IT" sz="1400" b="1" dirty="0"/>
              <a:t>guadagna</a:t>
            </a:r>
            <a:r>
              <a:rPr lang="it-IT" sz="1400" dirty="0"/>
              <a:t> in </a:t>
            </a:r>
            <a:r>
              <a:rPr lang="it-IT" sz="1400" b="1" dirty="0"/>
              <a:t>tempo di risposta </a:t>
            </a:r>
            <a:r>
              <a:rPr lang="it-IT" sz="1400" dirty="0"/>
              <a:t>di almeno un </a:t>
            </a:r>
            <a:r>
              <a:rPr lang="it-IT" sz="1400" b="1" dirty="0"/>
              <a:t>fattore 2</a:t>
            </a:r>
            <a:r>
              <a:rPr lang="it-IT" sz="1400" dirty="0"/>
              <a:t> rispetto al modello classico. Il restante </a:t>
            </a:r>
            <a:r>
              <a:rPr lang="it-IT" sz="1400" b="1" dirty="0"/>
              <a:t>35%</a:t>
            </a:r>
            <a:r>
              <a:rPr lang="it-IT" sz="1400" dirty="0"/>
              <a:t> </a:t>
            </a:r>
            <a:r>
              <a:rPr lang="it-IT" sz="1400" b="1" dirty="0"/>
              <a:t>va invece a perdere</a:t>
            </a:r>
            <a:r>
              <a:rPr lang="it-IT" sz="1400" dirty="0"/>
              <a:t>, </a:t>
            </a:r>
            <a:r>
              <a:rPr lang="it-IT" sz="1400" b="1" dirty="0"/>
              <a:t>ma resta «</a:t>
            </a:r>
            <a:r>
              <a:rPr lang="it-IT" sz="1400" b="1" i="1" dirty="0"/>
              <a:t>comparabile»</a:t>
            </a:r>
          </a:p>
          <a:p>
            <a:endParaRPr lang="it-IT" sz="1400" dirty="0"/>
          </a:p>
          <a:p>
            <a:pPr marL="285750" indent="-285750">
              <a:buFont typeface="Wingdings" panose="05000000000000000000" pitchFamily="2" charset="2"/>
              <a:buChar char="q"/>
            </a:pPr>
            <a:r>
              <a:rPr lang="it-IT" sz="1400" dirty="0"/>
              <a:t>Il </a:t>
            </a:r>
            <a:r>
              <a:rPr lang="it-IT" sz="1400" b="1" dirty="0"/>
              <a:t>20%</a:t>
            </a:r>
            <a:r>
              <a:rPr lang="it-IT" sz="1400" dirty="0"/>
              <a:t> della clientela </a:t>
            </a:r>
            <a:r>
              <a:rPr lang="it-IT" sz="1400" b="1" dirty="0"/>
              <a:t>guadagna in tempo di risposta </a:t>
            </a:r>
            <a:r>
              <a:rPr lang="it-IT" sz="1400" dirty="0"/>
              <a:t>di almeno un </a:t>
            </a:r>
            <a:r>
              <a:rPr lang="it-IT" sz="1400" b="1" dirty="0"/>
              <a:t>fattore 3</a:t>
            </a:r>
            <a:r>
              <a:rPr lang="it-IT" sz="1400" dirty="0"/>
              <a:t>.</a:t>
            </a:r>
          </a:p>
          <a:p>
            <a:pPr marL="285750" indent="-285750">
              <a:buFont typeface="Wingdings" panose="05000000000000000000" pitchFamily="2" charset="2"/>
              <a:buChar char="q"/>
            </a:pPr>
            <a:endParaRPr lang="it-IT" sz="1400" dirty="0"/>
          </a:p>
          <a:p>
            <a:r>
              <a:rPr lang="it-IT" sz="1400" dirty="0"/>
              <a:t>			</a:t>
            </a:r>
            <a:r>
              <a:rPr lang="it-IT" sz="1400" b="1" dirty="0">
                <a:solidFill>
                  <a:schemeClr val="accent5">
                    <a:lumMod val="75000"/>
                  </a:schemeClr>
                </a:solidFill>
              </a:rPr>
              <a:t>Tempo di attesa medio</a:t>
            </a:r>
            <a:endParaRPr lang="it-IT" sz="1400" dirty="0"/>
          </a:p>
          <a:p>
            <a:pPr marL="285750" indent="-285750">
              <a:buFont typeface="Wingdings" panose="05000000000000000000" pitchFamily="2" charset="2"/>
              <a:buChar char="q"/>
            </a:pPr>
            <a:r>
              <a:rPr lang="it-IT" sz="1400" dirty="0"/>
              <a:t>Il </a:t>
            </a:r>
            <a:r>
              <a:rPr lang="it-IT" sz="1400" b="1" dirty="0"/>
              <a:t>65% </a:t>
            </a:r>
            <a:r>
              <a:rPr lang="it-IT" sz="1400" dirty="0"/>
              <a:t>della clientela </a:t>
            </a:r>
            <a:r>
              <a:rPr lang="it-IT" sz="1400" b="1" dirty="0"/>
              <a:t>guadagna in tempo di attesa </a:t>
            </a:r>
            <a:r>
              <a:rPr lang="it-IT" sz="1400" dirty="0"/>
              <a:t>di almeno un </a:t>
            </a:r>
            <a:r>
              <a:rPr lang="it-IT" sz="1400" b="1" dirty="0"/>
              <a:t>fattore 2.5 </a:t>
            </a:r>
            <a:r>
              <a:rPr lang="it-IT" sz="1400" dirty="0"/>
              <a:t>rispetto al modello classico. Il restante </a:t>
            </a:r>
            <a:r>
              <a:rPr lang="it-IT" sz="1400" b="1" dirty="0"/>
              <a:t>35% rimane comparabile</a:t>
            </a:r>
            <a:r>
              <a:rPr lang="it-IT" sz="1400" dirty="0"/>
              <a:t>.</a:t>
            </a:r>
          </a:p>
          <a:p>
            <a:pPr marL="285750" indent="-285750">
              <a:buFont typeface="Wingdings" panose="05000000000000000000" pitchFamily="2" charset="2"/>
              <a:buChar char="q"/>
            </a:pPr>
            <a:endParaRPr lang="it-IT" sz="1400" dirty="0"/>
          </a:p>
          <a:p>
            <a:pPr marL="285750" indent="-285750">
              <a:buFont typeface="Wingdings" panose="05000000000000000000" pitchFamily="2" charset="2"/>
              <a:buChar char="q"/>
            </a:pPr>
            <a:r>
              <a:rPr lang="it-IT" sz="1400" dirty="0"/>
              <a:t>Il 20% della clientela guadagna in tempo di attesa di un </a:t>
            </a:r>
            <a:r>
              <a:rPr lang="it-IT" sz="1400" b="1" dirty="0"/>
              <a:t>fattore 3.5</a:t>
            </a:r>
          </a:p>
        </p:txBody>
      </p:sp>
    </p:spTree>
    <p:extLst>
      <p:ext uri="{BB962C8B-B14F-4D97-AF65-F5344CB8AC3E}">
        <p14:creationId xmlns:p14="http://schemas.microsoft.com/office/powerpoint/2010/main" val="5019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898689"/>
          </a:xfrm>
        </p:spPr>
        <p:txBody>
          <a:bodyPr>
            <a:normAutofit fontScale="90000"/>
          </a:bodyPr>
          <a:lstStyle/>
          <a:p>
            <a:r>
              <a:rPr lang="it-IT" dirty="0"/>
              <a:t>Conclusioni: </a:t>
            </a:r>
            <a:r>
              <a:rPr lang="it-IT" i="1" dirty="0"/>
              <a:t>Fairness</a:t>
            </a:r>
            <a:br>
              <a:rPr lang="it-IT" dirty="0"/>
            </a:br>
            <a:endParaRPr lang="it-IT" dirty="0"/>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44</a:t>
            </a:fld>
            <a:endParaRPr lang="it-IT"/>
          </a:p>
        </p:txBody>
      </p:sp>
      <p:graphicFrame>
        <p:nvGraphicFramePr>
          <p:cNvPr id="6" name="Tabella 5">
            <a:extLst>
              <a:ext uri="{FF2B5EF4-FFF2-40B4-BE49-F238E27FC236}">
                <a16:creationId xmlns:a16="http://schemas.microsoft.com/office/drawing/2014/main" id="{01609BAD-8917-48CD-9DD8-B7747BC2635E}"/>
              </a:ext>
            </a:extLst>
          </p:cNvPr>
          <p:cNvGraphicFramePr>
            <a:graphicFrameLocks noGrp="1"/>
          </p:cNvGraphicFramePr>
          <p:nvPr>
            <p:extLst>
              <p:ext uri="{D42A27DB-BD31-4B8C-83A1-F6EECF244321}">
                <p14:modId xmlns:p14="http://schemas.microsoft.com/office/powerpoint/2010/main" val="1153300903"/>
              </p:ext>
            </p:extLst>
          </p:nvPr>
        </p:nvGraphicFramePr>
        <p:xfrm>
          <a:off x="692172" y="1508289"/>
          <a:ext cx="5510664" cy="2088651"/>
        </p:xfrm>
        <a:graphic>
          <a:graphicData uri="http://schemas.openxmlformats.org/drawingml/2006/table">
            <a:tbl>
              <a:tblPr/>
              <a:tblGrid>
                <a:gridCol w="1213294">
                  <a:extLst>
                    <a:ext uri="{9D8B030D-6E8A-4147-A177-3AD203B41FA5}">
                      <a16:colId xmlns:a16="http://schemas.microsoft.com/office/drawing/2014/main" val="1664983254"/>
                    </a:ext>
                  </a:extLst>
                </a:gridCol>
                <a:gridCol w="1960449">
                  <a:extLst>
                    <a:ext uri="{9D8B030D-6E8A-4147-A177-3AD203B41FA5}">
                      <a16:colId xmlns:a16="http://schemas.microsoft.com/office/drawing/2014/main" val="2975878566"/>
                    </a:ext>
                  </a:extLst>
                </a:gridCol>
                <a:gridCol w="1017034">
                  <a:extLst>
                    <a:ext uri="{9D8B030D-6E8A-4147-A177-3AD203B41FA5}">
                      <a16:colId xmlns:a16="http://schemas.microsoft.com/office/drawing/2014/main" val="2047216594"/>
                    </a:ext>
                  </a:extLst>
                </a:gridCol>
                <a:gridCol w="1319887">
                  <a:extLst>
                    <a:ext uri="{9D8B030D-6E8A-4147-A177-3AD203B41FA5}">
                      <a16:colId xmlns:a16="http://schemas.microsoft.com/office/drawing/2014/main" val="2584340672"/>
                    </a:ext>
                  </a:extLst>
                </a:gridCol>
              </a:tblGrid>
              <a:tr h="482723">
                <a:tc>
                  <a:txBody>
                    <a:bodyPr/>
                    <a:lstStyle/>
                    <a:p>
                      <a:pPr algn="ctr" fontAlgn="ctr"/>
                      <a:r>
                        <a:rPr lang="it-IT" sz="1200" b="1" i="0" u="none" strike="noStrike" dirty="0">
                          <a:solidFill>
                            <a:srgbClr val="000000"/>
                          </a:solidFill>
                          <a:effectLst/>
                          <a:latin typeface="Calibri" panose="020F0502020204030204" pitchFamily="34" charset="0"/>
                        </a:rPr>
                        <a:t>SIZE X [min]</a:t>
                      </a:r>
                    </a:p>
                    <a:p>
                      <a:pPr algn="ctr" fontAlgn="ctr"/>
                      <a:r>
                        <a:rPr lang="it-IT" sz="1500" b="1" i="0" u="none" strike="noStrike" dirty="0">
                          <a:solidFill>
                            <a:schemeClr val="accent2">
                              <a:lumMod val="50000"/>
                            </a:schemeClr>
                          </a:solidFill>
                          <a:effectLst/>
                          <a:latin typeface="Calibri" panose="020F0502020204030204" pitchFamily="34" charset="0"/>
                        </a:rPr>
                        <a:t>CLASSIC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t-IT" sz="1000" b="1" i="0" u="none" strike="noStrike" dirty="0">
                          <a:solidFill>
                            <a:srgbClr val="000000"/>
                          </a:solidFill>
                          <a:effectLst/>
                          <a:latin typeface="Calibri" panose="020F0502020204030204" pitchFamily="34" charset="0"/>
                        </a:rPr>
                        <a:t>MEAN CONDITIONAL SLOWDOWN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a:solidFill>
                            <a:srgbClr val="000000"/>
                          </a:solidFill>
                          <a:effectLst/>
                          <a:latin typeface="Calibri" panose="020F0502020204030204" pitchFamily="34" charset="0"/>
                        </a:rPr>
                        <a:t>SERVERS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a:solidFill>
                            <a:srgbClr val="000000"/>
                          </a:solidFill>
                          <a:effectLst/>
                          <a:latin typeface="Calibri" panose="020F0502020204030204" pitchFamily="34" charset="0"/>
                        </a:rPr>
                        <a:t>INTERARRIVAL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335415173"/>
                  </a:ext>
                </a:extLst>
              </a:tr>
              <a:tr h="401482">
                <a:tc>
                  <a:txBody>
                    <a:bodyPr/>
                    <a:lstStyle/>
                    <a:p>
                      <a:pPr algn="ctr" fontAlgn="ctr"/>
                      <a:r>
                        <a:rPr lang="it-IT" sz="1100" b="0" i="0" u="none" strike="noStrike">
                          <a:solidFill>
                            <a:srgbClr val="000000"/>
                          </a:solidFill>
                          <a:effectLst/>
                          <a:latin typeface="Calibri" panose="020F0502020204030204" pitchFamily="34" charset="0"/>
                        </a:rPr>
                        <a:t>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dirty="0">
                          <a:solidFill>
                            <a:srgbClr val="000000"/>
                          </a:solidFill>
                          <a:effectLst/>
                          <a:latin typeface="Calibri" panose="020F0502020204030204" pitchFamily="34" charset="0"/>
                        </a:rPr>
                        <a:t>8.60 +-0.20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603014925"/>
                  </a:ext>
                </a:extLst>
              </a:tr>
              <a:tr h="401482">
                <a:tc>
                  <a:txBody>
                    <a:bodyPr/>
                    <a:lstStyle/>
                    <a:p>
                      <a:pPr algn="ctr" fontAlgn="ctr"/>
                      <a:r>
                        <a:rPr lang="it-IT" sz="1100" b="0" i="0" u="none" strike="noStrike">
                          <a:solidFill>
                            <a:srgbClr val="000000"/>
                          </a:solidFill>
                          <a:effectLst/>
                          <a:latin typeface="Calibri" panose="020F0502020204030204" pitchFamily="34" charset="0"/>
                        </a:rPr>
                        <a:t>2.65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4.50+-0.09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456771914"/>
                  </a:ext>
                </a:extLst>
              </a:tr>
              <a:tr h="401482">
                <a:tc>
                  <a:txBody>
                    <a:bodyPr/>
                    <a:lstStyle/>
                    <a:p>
                      <a:pPr algn="ctr" fontAlgn="ctr"/>
                      <a:r>
                        <a:rPr lang="it-IT" sz="1100" b="0" i="0" u="none" strike="noStrike">
                          <a:solidFill>
                            <a:srgbClr val="000000"/>
                          </a:solidFill>
                          <a:effectLst/>
                          <a:latin typeface="Calibri" panose="020F0502020204030204" pitchFamily="34" charset="0"/>
                        </a:rPr>
                        <a:t>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4.10+-0.06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43608841"/>
                  </a:ext>
                </a:extLst>
              </a:tr>
              <a:tr h="401482">
                <a:tc>
                  <a:txBody>
                    <a:bodyPr/>
                    <a:lstStyle/>
                    <a:p>
                      <a:pPr algn="ctr" fontAlgn="ctr"/>
                      <a:r>
                        <a:rPr lang="it-IT" sz="1100" b="0" i="0" u="none" strike="noStrike">
                          <a:solidFill>
                            <a:srgbClr val="000000"/>
                          </a:solidFill>
                          <a:effectLst/>
                          <a:latin typeface="Calibri" panose="020F0502020204030204" pitchFamily="34" charset="0"/>
                        </a:rPr>
                        <a:t>8.26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dirty="0">
                          <a:solidFill>
                            <a:srgbClr val="000000"/>
                          </a:solidFill>
                          <a:effectLst/>
                          <a:latin typeface="Calibri" panose="020F0502020204030204" pitchFamily="34" charset="0"/>
                        </a:rPr>
                        <a:t>2.13+-0.03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96948901"/>
                  </a:ext>
                </a:extLst>
              </a:tr>
            </a:tbl>
          </a:graphicData>
        </a:graphic>
      </p:graphicFrame>
      <p:graphicFrame>
        <p:nvGraphicFramePr>
          <p:cNvPr id="8" name="Tabella 7">
            <a:extLst>
              <a:ext uri="{FF2B5EF4-FFF2-40B4-BE49-F238E27FC236}">
                <a16:creationId xmlns:a16="http://schemas.microsoft.com/office/drawing/2014/main" id="{0C3E3694-4702-4E57-B160-026EC5D6A84B}"/>
              </a:ext>
            </a:extLst>
          </p:cNvPr>
          <p:cNvGraphicFramePr>
            <a:graphicFrameLocks noGrp="1"/>
          </p:cNvGraphicFramePr>
          <p:nvPr>
            <p:extLst>
              <p:ext uri="{D42A27DB-BD31-4B8C-83A1-F6EECF244321}">
                <p14:modId xmlns:p14="http://schemas.microsoft.com/office/powerpoint/2010/main" val="2253753924"/>
              </p:ext>
            </p:extLst>
          </p:nvPr>
        </p:nvGraphicFramePr>
        <p:xfrm>
          <a:off x="692172" y="3840815"/>
          <a:ext cx="5510664" cy="1956672"/>
        </p:xfrm>
        <a:graphic>
          <a:graphicData uri="http://schemas.openxmlformats.org/drawingml/2006/table">
            <a:tbl>
              <a:tblPr/>
              <a:tblGrid>
                <a:gridCol w="1209082">
                  <a:extLst>
                    <a:ext uri="{9D8B030D-6E8A-4147-A177-3AD203B41FA5}">
                      <a16:colId xmlns:a16="http://schemas.microsoft.com/office/drawing/2014/main" val="192672963"/>
                    </a:ext>
                  </a:extLst>
                </a:gridCol>
                <a:gridCol w="1962135">
                  <a:extLst>
                    <a:ext uri="{9D8B030D-6E8A-4147-A177-3AD203B41FA5}">
                      <a16:colId xmlns:a16="http://schemas.microsoft.com/office/drawing/2014/main" val="1442926572"/>
                    </a:ext>
                  </a:extLst>
                </a:gridCol>
                <a:gridCol w="1047956">
                  <a:extLst>
                    <a:ext uri="{9D8B030D-6E8A-4147-A177-3AD203B41FA5}">
                      <a16:colId xmlns:a16="http://schemas.microsoft.com/office/drawing/2014/main" val="2907010624"/>
                    </a:ext>
                  </a:extLst>
                </a:gridCol>
                <a:gridCol w="1291491">
                  <a:extLst>
                    <a:ext uri="{9D8B030D-6E8A-4147-A177-3AD203B41FA5}">
                      <a16:colId xmlns:a16="http://schemas.microsoft.com/office/drawing/2014/main" val="914098945"/>
                    </a:ext>
                  </a:extLst>
                </a:gridCol>
              </a:tblGrid>
              <a:tr h="452220">
                <a:tc>
                  <a:txBody>
                    <a:bodyPr/>
                    <a:lstStyle/>
                    <a:p>
                      <a:pPr algn="ctr" fontAlgn="ctr"/>
                      <a:r>
                        <a:rPr lang="it-IT" sz="1200" b="1" i="0" u="none" strike="noStrike" dirty="0">
                          <a:solidFill>
                            <a:srgbClr val="000000"/>
                          </a:solidFill>
                          <a:effectLst/>
                          <a:latin typeface="Calibri" panose="020F0502020204030204" pitchFamily="34" charset="0"/>
                        </a:rPr>
                        <a:t>SIZE X [min]</a:t>
                      </a:r>
                    </a:p>
                    <a:p>
                      <a:pPr algn="ctr" fontAlgn="ctr"/>
                      <a:r>
                        <a:rPr lang="it-IT" sz="1500" b="1" i="0" u="none" strike="noStrike" dirty="0">
                          <a:solidFill>
                            <a:schemeClr val="accent2">
                              <a:lumMod val="50000"/>
                            </a:schemeClr>
                          </a:solidFill>
                          <a:effectLst/>
                          <a:latin typeface="Calibri" panose="020F0502020204030204" pitchFamily="34" charset="0"/>
                        </a:rPr>
                        <a:t>ADVANCED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t-IT" sz="1000" b="1" i="0" u="none" strike="noStrike">
                          <a:solidFill>
                            <a:srgbClr val="000000"/>
                          </a:solidFill>
                          <a:effectLst/>
                          <a:latin typeface="Calibri" panose="020F0502020204030204" pitchFamily="34" charset="0"/>
                        </a:rPr>
                        <a:t>MEAN CONDITIONAL SLOWDOWN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a:solidFill>
                            <a:srgbClr val="000000"/>
                          </a:solidFill>
                          <a:effectLst/>
                          <a:latin typeface="Calibri" panose="020F0502020204030204" pitchFamily="34" charset="0"/>
                        </a:rPr>
                        <a:t>SERVERS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200" b="1" i="0" u="none" strike="noStrike">
                          <a:solidFill>
                            <a:srgbClr val="000000"/>
                          </a:solidFill>
                          <a:effectLst/>
                          <a:latin typeface="Calibri" panose="020F0502020204030204" pitchFamily="34" charset="0"/>
                        </a:rPr>
                        <a:t>INTERARRIVAL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460584474"/>
                  </a:ext>
                </a:extLst>
              </a:tr>
              <a:tr h="376113">
                <a:tc>
                  <a:txBody>
                    <a:bodyPr/>
                    <a:lstStyle/>
                    <a:p>
                      <a:pPr algn="ctr" fontAlgn="ctr"/>
                      <a:r>
                        <a:rPr lang="it-IT" sz="1100" b="0" i="0" u="none" strike="noStrike">
                          <a:solidFill>
                            <a:srgbClr val="000000"/>
                          </a:solidFill>
                          <a:effectLst/>
                          <a:latin typeface="Calibri" panose="020F0502020204030204" pitchFamily="34" charset="0"/>
                        </a:rPr>
                        <a:t>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2.06+-0.03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45471247"/>
                  </a:ext>
                </a:extLst>
              </a:tr>
              <a:tr h="376113">
                <a:tc>
                  <a:txBody>
                    <a:bodyPr/>
                    <a:lstStyle/>
                    <a:p>
                      <a:pPr algn="ctr" fontAlgn="ctr"/>
                      <a:r>
                        <a:rPr lang="it-IT" sz="1100" b="0" i="0" u="none" strike="noStrike">
                          <a:solidFill>
                            <a:srgbClr val="000000"/>
                          </a:solidFill>
                          <a:effectLst/>
                          <a:latin typeface="Calibri" panose="020F0502020204030204" pitchFamily="34" charset="0"/>
                        </a:rPr>
                        <a:t>2.65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1.70+-0.02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89716031"/>
                  </a:ext>
                </a:extLst>
              </a:tr>
              <a:tr h="376113">
                <a:tc>
                  <a:txBody>
                    <a:bodyPr/>
                    <a:lstStyle/>
                    <a:p>
                      <a:pPr algn="ctr" fontAlgn="ctr"/>
                      <a:r>
                        <a:rPr lang="it-IT" sz="1100" b="0" i="0" u="none" strike="noStrike">
                          <a:solidFill>
                            <a:srgbClr val="000000"/>
                          </a:solidFill>
                          <a:effectLst/>
                          <a:latin typeface="Calibri" panose="020F0502020204030204" pitchFamily="34" charset="0"/>
                        </a:rPr>
                        <a:t>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1.42+-0.01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16480048"/>
                  </a:ext>
                </a:extLst>
              </a:tr>
              <a:tr h="376113">
                <a:tc>
                  <a:txBody>
                    <a:bodyPr/>
                    <a:lstStyle/>
                    <a:p>
                      <a:pPr algn="ctr" fontAlgn="ctr"/>
                      <a:r>
                        <a:rPr lang="it-IT" sz="1100" b="0" i="0" u="none" strike="noStrike">
                          <a:solidFill>
                            <a:srgbClr val="000000"/>
                          </a:solidFill>
                          <a:effectLst/>
                          <a:latin typeface="Calibri" panose="020F0502020204030204" pitchFamily="34" charset="0"/>
                        </a:rPr>
                        <a:t>8.26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1100" b="0" i="0" u="none" strike="noStrike">
                          <a:solidFill>
                            <a:srgbClr val="000000"/>
                          </a:solidFill>
                          <a:effectLst/>
                          <a:latin typeface="Calibri" panose="020F0502020204030204" pitchFamily="34" charset="0"/>
                        </a:rPr>
                        <a:t>1.70+-0.05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100" b="0" i="0" u="none" strike="noStrike" dirty="0">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4437368"/>
                  </a:ext>
                </a:extLst>
              </a:tr>
            </a:tbl>
          </a:graphicData>
        </a:graphic>
      </p:graphicFrame>
      <p:sp>
        <p:nvSpPr>
          <p:cNvPr id="10" name="CasellaDiTesto 9">
            <a:extLst>
              <a:ext uri="{FF2B5EF4-FFF2-40B4-BE49-F238E27FC236}">
                <a16:creationId xmlns:a16="http://schemas.microsoft.com/office/drawing/2014/main" id="{24097EDA-F387-4AA2-B233-41AE3244D08E}"/>
              </a:ext>
            </a:extLst>
          </p:cNvPr>
          <p:cNvSpPr txBox="1"/>
          <p:nvPr/>
        </p:nvSpPr>
        <p:spPr>
          <a:xfrm>
            <a:off x="6921141" y="780729"/>
            <a:ext cx="4578687" cy="5016758"/>
          </a:xfrm>
          <a:prstGeom prst="rect">
            <a:avLst/>
          </a:prstGeom>
          <a:noFill/>
          <a:ln>
            <a:solidFill>
              <a:schemeClr val="accent5">
                <a:lumMod val="75000"/>
              </a:schemeClr>
            </a:solidFill>
          </a:ln>
        </p:spPr>
        <p:txBody>
          <a:bodyPr wrap="square" rtlCol="0">
            <a:spAutoFit/>
          </a:bodyPr>
          <a:lstStyle/>
          <a:p>
            <a:r>
              <a:rPr lang="it-IT" sz="1600" dirty="0"/>
              <a:t>			</a:t>
            </a:r>
            <a:r>
              <a:rPr lang="it-IT" sz="1600" b="1" dirty="0">
                <a:solidFill>
                  <a:schemeClr val="accent5">
                    <a:lumMod val="75000"/>
                  </a:schemeClr>
                </a:solidFill>
              </a:rPr>
              <a:t>Sistema Classico</a:t>
            </a:r>
          </a:p>
          <a:p>
            <a:endParaRPr lang="it-IT" sz="1600" dirty="0"/>
          </a:p>
          <a:p>
            <a:pPr marL="285750" indent="-285750">
              <a:buFont typeface="Wingdings" panose="05000000000000000000" pitchFamily="2" charset="2"/>
              <a:buChar char="q"/>
            </a:pPr>
            <a:r>
              <a:rPr lang="it-IT" sz="1600" dirty="0"/>
              <a:t>Il rallentamento sperimentato dai clienti con richieste piccole è di gran lunga superiore rispetto a quello sperimentato dai clienti con richieste più grandi. </a:t>
            </a:r>
          </a:p>
          <a:p>
            <a:pPr marL="285750" indent="-285750">
              <a:buFont typeface="Wingdings" panose="05000000000000000000" pitchFamily="2" charset="2"/>
              <a:buChar char="q"/>
            </a:pPr>
            <a:endParaRPr lang="it-IT" sz="1600" dirty="0"/>
          </a:p>
          <a:p>
            <a:pPr marL="285750" indent="-285750">
              <a:buFont typeface="Wingdings" panose="05000000000000000000" pitchFamily="2" charset="2"/>
              <a:buChar char="q"/>
            </a:pPr>
            <a:r>
              <a:rPr lang="it-IT" sz="1600" dirty="0"/>
              <a:t>Questo comportamento è dovuto alla politica di scheduling astratta che è tipicamente adottata alle casse dei supermercati.</a:t>
            </a:r>
          </a:p>
          <a:p>
            <a:pPr marL="285750" indent="-285750">
              <a:buFont typeface="Wingdings" panose="05000000000000000000" pitchFamily="2" charset="2"/>
              <a:buChar char="q"/>
            </a:pPr>
            <a:endParaRPr lang="it-IT" sz="1600" dirty="0"/>
          </a:p>
          <a:p>
            <a:pPr lvl="3"/>
            <a:r>
              <a:rPr lang="it-IT" sz="1600" b="1" dirty="0">
                <a:solidFill>
                  <a:schemeClr val="accent5">
                    <a:lumMod val="75000"/>
                  </a:schemeClr>
                </a:solidFill>
              </a:rPr>
              <a:t>Sistema Avanzato</a:t>
            </a:r>
          </a:p>
          <a:p>
            <a:pPr lvl="3"/>
            <a:endParaRPr lang="it-IT" sz="1600" dirty="0"/>
          </a:p>
          <a:p>
            <a:pPr marL="285750" indent="-285750">
              <a:buFont typeface="Wingdings" panose="05000000000000000000" pitchFamily="2" charset="2"/>
              <a:buChar char="q"/>
            </a:pPr>
            <a:r>
              <a:rPr lang="it-IT" sz="1600" dirty="0"/>
              <a:t>Bassa variabilità dei rallentamenti tra le varie richieste di servizio nel modello avanzato. </a:t>
            </a:r>
          </a:p>
          <a:p>
            <a:pPr marL="285750" indent="-285750">
              <a:buFont typeface="Wingdings" panose="05000000000000000000" pitchFamily="2" charset="2"/>
              <a:buChar char="q"/>
            </a:pPr>
            <a:endParaRPr lang="it-IT" sz="1600" dirty="0"/>
          </a:p>
          <a:p>
            <a:pPr marL="285750" indent="-285750">
              <a:buFont typeface="Wingdings" panose="05000000000000000000" pitchFamily="2" charset="2"/>
              <a:buChar char="q"/>
            </a:pPr>
            <a:r>
              <a:rPr lang="it-IT" sz="1600" dirty="0"/>
              <a:t>Grazie alla politica di scheduling size-based, riesce ad implementare la fairness che si cercava, adeguando il rallentamento di ogni cliente in base all’entità della sua richiesta.</a:t>
            </a:r>
          </a:p>
        </p:txBody>
      </p:sp>
    </p:spTree>
    <p:extLst>
      <p:ext uri="{BB962C8B-B14F-4D97-AF65-F5344CB8AC3E}">
        <p14:creationId xmlns:p14="http://schemas.microsoft.com/office/powerpoint/2010/main" val="3835988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AE27B9D-0F04-458B-A718-F84902C79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47AB6435-428E-44C8-A107-8435183F65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659658D-9AE1-44D3-B002-2BA204AB9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2083C874-CFCD-47ED-9F98-DDB125C9C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605E9946-A240-42E3-B6CD-E6691BF46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315B1B45-25C3-4C58-8EB8-41BCFA02A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87983A9A-7A69-406F-AFEA-AD2AE87E1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FFCBC4EF-C03E-4EED-9E9A-3097DECC0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F56545EE-F94F-4B4C-AA43-9D674566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2FE2A6B2-D45B-484C-BAFD-3F4508266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EC2132BF-207E-4FB2-B0FE-E6FD0A1D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4" name="Picture 33" descr="Lente di ingrandimento su sfondo chiaro">
            <a:extLst>
              <a:ext uri="{FF2B5EF4-FFF2-40B4-BE49-F238E27FC236}">
                <a16:creationId xmlns:a16="http://schemas.microsoft.com/office/drawing/2014/main" id="{AE764544-CFA4-4ECC-A808-367D1F657885}"/>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olo 1">
            <a:extLst>
              <a:ext uri="{FF2B5EF4-FFF2-40B4-BE49-F238E27FC236}">
                <a16:creationId xmlns:a16="http://schemas.microsoft.com/office/drawing/2014/main" id="{BB650CB0-461D-416B-A204-3B47BC95AA87}"/>
              </a:ext>
            </a:extLst>
          </p:cNvPr>
          <p:cNvSpPr>
            <a:spLocks noGrp="1"/>
          </p:cNvSpPr>
          <p:nvPr>
            <p:ph type="title"/>
          </p:nvPr>
        </p:nvSpPr>
        <p:spPr>
          <a:xfrm>
            <a:off x="668867" y="1678666"/>
            <a:ext cx="4002356" cy="2369093"/>
          </a:xfrm>
        </p:spPr>
        <p:txBody>
          <a:bodyPr vert="horz" lIns="91440" tIns="45720" rIns="91440" bIns="45720" rtlCol="0" anchor="b">
            <a:normAutofit/>
          </a:bodyPr>
          <a:lstStyle/>
          <a:p>
            <a:pPr algn="r"/>
            <a:r>
              <a:rPr lang="en-US" sz="4800" dirty="0" err="1"/>
              <a:t>Grazie</a:t>
            </a:r>
            <a:r>
              <a:rPr lang="en-US" sz="4800" dirty="0"/>
              <a:t> per </a:t>
            </a:r>
            <a:r>
              <a:rPr lang="en-US" sz="4800" dirty="0" err="1"/>
              <a:t>l’attenzione</a:t>
            </a:r>
            <a:r>
              <a:rPr lang="en-US" sz="4800" dirty="0"/>
              <a:t>!!!</a:t>
            </a:r>
          </a:p>
        </p:txBody>
      </p:sp>
      <p:sp>
        <p:nvSpPr>
          <p:cNvPr id="4" name="Segnaposto piè di pagina 3">
            <a:extLst>
              <a:ext uri="{FF2B5EF4-FFF2-40B4-BE49-F238E27FC236}">
                <a16:creationId xmlns:a16="http://schemas.microsoft.com/office/drawing/2014/main" id="{31CD9117-F6CA-4EC5-B78D-6F35057FF092}"/>
              </a:ext>
            </a:extLst>
          </p:cNvPr>
          <p:cNvSpPr>
            <a:spLocks noGrp="1"/>
          </p:cNvSpPr>
          <p:nvPr>
            <p:ph type="ftr" sz="quarter" idx="11"/>
          </p:nvPr>
        </p:nvSpPr>
        <p:spPr>
          <a:xfrm>
            <a:off x="677335" y="6041362"/>
            <a:ext cx="3993887"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ALESSANDRO PONTIS  &amp;  GIANMARCO BENCIVENNI</a:t>
            </a:r>
          </a:p>
        </p:txBody>
      </p:sp>
      <p:cxnSp>
        <p:nvCxnSpPr>
          <p:cNvPr id="50" name="Straight Connector 4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egnaposto numero diapositiva 4">
            <a:extLst>
              <a:ext uri="{FF2B5EF4-FFF2-40B4-BE49-F238E27FC236}">
                <a16:creationId xmlns:a16="http://schemas.microsoft.com/office/drawing/2014/main" id="{36B787E6-1D4C-4B7B-8B0C-D3B261A0739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5169FC84-42A9-44DA-9774-4D03F98EFDE0}" type="slidenum">
              <a:rPr lang="en-US">
                <a:solidFill>
                  <a:schemeClr val="bg1"/>
                </a:solidFill>
              </a:rPr>
              <a:pPr>
                <a:spcAft>
                  <a:spcPts val="600"/>
                </a:spcAft>
              </a:pPr>
              <a:t>45</a:t>
            </a:fld>
            <a:endParaRPr lang="en-US">
              <a:solidFill>
                <a:schemeClr val="bg1"/>
              </a:solidFill>
            </a:endParaRPr>
          </a:p>
        </p:txBody>
      </p:sp>
      <p:sp>
        <p:nvSpPr>
          <p:cNvPr id="6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301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3" y="609600"/>
            <a:ext cx="9090429" cy="1320800"/>
          </a:xfrm>
        </p:spPr>
        <p:txBody>
          <a:bodyPr/>
          <a:lstStyle/>
          <a:p>
            <a:r>
              <a:rPr lang="it-IT" dirty="0"/>
              <a:t>Modello Classico: Modello Concettuale (1 di 2)</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6881696" cy="4334479"/>
          </a:xfrm>
        </p:spPr>
        <p:txBody>
          <a:bodyPr>
            <a:noAutofit/>
          </a:bodyPr>
          <a:lstStyle/>
          <a:p>
            <a:r>
              <a:rPr lang="it-IT" dirty="0">
                <a:solidFill>
                  <a:schemeClr val="tx2"/>
                </a:solidFill>
              </a:rPr>
              <a:t>Variabili di Stato (al tempo t) :</a:t>
            </a:r>
          </a:p>
          <a:p>
            <a:pPr lvl="1">
              <a:buFont typeface="Wingdings" panose="05000000000000000000" pitchFamily="2" charset="2"/>
              <a:buChar char="q"/>
            </a:pPr>
            <a:r>
              <a:rPr lang="it-IT" dirty="0">
                <a:solidFill>
                  <a:schemeClr val="tx2"/>
                </a:solidFill>
              </a:rPr>
              <a:t>E = { 𝑙𝑖(𝑡) : numero di utenti nel nodo i-esimo al tempo t, 1 &lt; 𝑖 &lt; 𝑟(𝑡)}</a:t>
            </a:r>
          </a:p>
          <a:p>
            <a:pPr lvl="1">
              <a:buFont typeface="Wingdings" panose="05000000000000000000" pitchFamily="2" charset="2"/>
              <a:buChar char="q"/>
            </a:pPr>
            <a:r>
              <a:rPr lang="it-IT" dirty="0">
                <a:solidFill>
                  <a:schemeClr val="tx2"/>
                </a:solidFill>
              </a:rPr>
              <a:t>𝑟(𝑡) : numero di serventi (casse) attivi</a:t>
            </a:r>
          </a:p>
          <a:p>
            <a:pPr marL="457200" lvl="1" indent="0">
              <a:buNone/>
            </a:pPr>
            <a:endParaRPr lang="it-IT" dirty="0">
              <a:solidFill>
                <a:schemeClr val="tx2"/>
              </a:solidFill>
            </a:endParaRPr>
          </a:p>
          <a:p>
            <a:r>
              <a:rPr lang="it-IT" dirty="0">
                <a:solidFill>
                  <a:schemeClr val="tx2"/>
                </a:solidFill>
              </a:rPr>
              <a:t>Lista degli Eventi :</a:t>
            </a:r>
          </a:p>
          <a:p>
            <a:pPr lvl="1">
              <a:buFont typeface="Wingdings" panose="05000000000000000000" pitchFamily="2" charset="2"/>
              <a:buChar char="q"/>
            </a:pPr>
            <a:r>
              <a:rPr lang="it-IT" dirty="0">
                <a:solidFill>
                  <a:schemeClr val="tx2"/>
                </a:solidFill>
              </a:rPr>
              <a:t>Arrivo al sistema</a:t>
            </a:r>
          </a:p>
          <a:p>
            <a:pPr lvl="2">
              <a:buFont typeface="Wingdings" panose="05000000000000000000" pitchFamily="2" charset="2"/>
              <a:buChar char="v"/>
            </a:pPr>
            <a:r>
              <a:rPr lang="it-IT" dirty="0">
                <a:solidFill>
                  <a:schemeClr val="tx2"/>
                </a:solidFill>
              </a:rPr>
              <a:t>Mantenere una sola tipologia di arrivo (arrivo al sistema)</a:t>
            </a:r>
          </a:p>
          <a:p>
            <a:pPr lvl="2">
              <a:buFont typeface="Wingdings" panose="05000000000000000000" pitchFamily="2" charset="2"/>
              <a:buChar char="v"/>
            </a:pPr>
            <a:r>
              <a:rPr lang="it-IT" dirty="0">
                <a:solidFill>
                  <a:schemeClr val="tx2"/>
                </a:solidFill>
              </a:rPr>
              <a:t>Arrivo al centro i-esimo : al processamento dell’arrivo il cliente sceglierà la coda presso la quale effettuare il servizio </a:t>
            </a:r>
            <a:r>
              <a:rPr lang="it-IT" dirty="0">
                <a:solidFill>
                  <a:schemeClr val="tx2"/>
                </a:solidFill>
                <a:sym typeface="Wingdings" panose="05000000000000000000" pitchFamily="2" charset="2"/>
              </a:rPr>
              <a:t> Algoritmo di selezione (Routing dipendente dallo stato del sistema)</a:t>
            </a:r>
            <a:endParaRPr lang="it-IT" dirty="0">
              <a:solidFill>
                <a:schemeClr val="tx2"/>
              </a:solidFill>
            </a:endParaRPr>
          </a:p>
          <a:p>
            <a:pPr lvl="1">
              <a:buFont typeface="Wingdings" panose="05000000000000000000" pitchFamily="2" charset="2"/>
              <a:buChar char="q"/>
            </a:pPr>
            <a:r>
              <a:rPr lang="it-IT" dirty="0">
                <a:solidFill>
                  <a:schemeClr val="tx2"/>
                </a:solidFill>
              </a:rPr>
              <a:t>Completamento al centro i-esimo: </a:t>
            </a:r>
          </a:p>
          <a:p>
            <a:pPr lvl="2">
              <a:buFont typeface="Wingdings" panose="05000000000000000000" pitchFamily="2" charset="2"/>
              <a:buChar char="v"/>
            </a:pPr>
            <a:r>
              <a:rPr lang="it-IT" dirty="0">
                <a:solidFill>
                  <a:schemeClr val="tx2"/>
                </a:solidFill>
              </a:rPr>
              <a:t>È necessario definire un evento di completamento a sé per ognuno dei centri attivi nel sistema.</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5</a:t>
            </a:fld>
            <a:endParaRPr lang="it-IT"/>
          </a:p>
        </p:txBody>
      </p:sp>
      <p:grpSp>
        <p:nvGrpSpPr>
          <p:cNvPr id="6" name="Gruppo 5">
            <a:extLst>
              <a:ext uri="{FF2B5EF4-FFF2-40B4-BE49-F238E27FC236}">
                <a16:creationId xmlns:a16="http://schemas.microsoft.com/office/drawing/2014/main" id="{7419938C-A8ED-4D44-80C2-30161E8DEBF5}"/>
              </a:ext>
            </a:extLst>
          </p:cNvPr>
          <p:cNvGrpSpPr/>
          <p:nvPr/>
        </p:nvGrpSpPr>
        <p:grpSpPr>
          <a:xfrm>
            <a:off x="7077988" y="2154513"/>
            <a:ext cx="4392028" cy="2209357"/>
            <a:chOff x="1347591" y="3038943"/>
            <a:chExt cx="6410669" cy="3120890"/>
          </a:xfrm>
        </p:grpSpPr>
        <p:pic>
          <p:nvPicPr>
            <p:cNvPr id="7" name="Immagine 6">
              <a:extLst>
                <a:ext uri="{FF2B5EF4-FFF2-40B4-BE49-F238E27FC236}">
                  <a16:creationId xmlns:a16="http://schemas.microsoft.com/office/drawing/2014/main" id="{36317EB4-4FF3-4833-8183-8DABD8D30E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47591" y="4704981"/>
              <a:ext cx="215175" cy="215175"/>
            </a:xfrm>
            <a:prstGeom prst="rect">
              <a:avLst/>
            </a:prstGeom>
          </p:spPr>
        </p:pic>
        <p:pic>
          <p:nvPicPr>
            <p:cNvPr id="8" name="Immagine 7">
              <a:extLst>
                <a:ext uri="{FF2B5EF4-FFF2-40B4-BE49-F238E27FC236}">
                  <a16:creationId xmlns:a16="http://schemas.microsoft.com/office/drawing/2014/main" id="{9A0ED46D-1D54-4565-AF6F-008DC66C61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4809" y="3357594"/>
              <a:ext cx="215175" cy="215175"/>
            </a:xfrm>
            <a:prstGeom prst="rect">
              <a:avLst/>
            </a:prstGeom>
          </p:spPr>
        </p:pic>
        <p:pic>
          <p:nvPicPr>
            <p:cNvPr id="9" name="Immagine 8">
              <a:extLst>
                <a:ext uri="{FF2B5EF4-FFF2-40B4-BE49-F238E27FC236}">
                  <a16:creationId xmlns:a16="http://schemas.microsoft.com/office/drawing/2014/main" id="{DF5A38F1-AC9D-4F9D-82BB-2D57CE0F0E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55811" y="3366516"/>
              <a:ext cx="215175" cy="215175"/>
            </a:xfrm>
            <a:prstGeom prst="rect">
              <a:avLst/>
            </a:prstGeom>
          </p:spPr>
        </p:pic>
        <p:pic>
          <p:nvPicPr>
            <p:cNvPr id="10" name="Immagine 9">
              <a:extLst>
                <a:ext uri="{FF2B5EF4-FFF2-40B4-BE49-F238E27FC236}">
                  <a16:creationId xmlns:a16="http://schemas.microsoft.com/office/drawing/2014/main" id="{82B693B5-D0FD-4E8A-851C-172ECDE680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98826" y="4489807"/>
              <a:ext cx="215175" cy="215175"/>
            </a:xfrm>
            <a:prstGeom prst="rect">
              <a:avLst/>
            </a:prstGeom>
          </p:spPr>
        </p:pic>
        <p:pic>
          <p:nvPicPr>
            <p:cNvPr id="11" name="Immagine 10">
              <a:extLst>
                <a:ext uri="{FF2B5EF4-FFF2-40B4-BE49-F238E27FC236}">
                  <a16:creationId xmlns:a16="http://schemas.microsoft.com/office/drawing/2014/main" id="{9F67E321-DAF3-41A3-9821-6562892FEA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4204313">
              <a:off x="4976702" y="4375165"/>
              <a:ext cx="215175" cy="215175"/>
            </a:xfrm>
            <a:prstGeom prst="rect">
              <a:avLst/>
            </a:prstGeom>
          </p:spPr>
        </p:pic>
        <p:pic>
          <p:nvPicPr>
            <p:cNvPr id="12" name="Immagine 11">
              <a:extLst>
                <a:ext uri="{FF2B5EF4-FFF2-40B4-BE49-F238E27FC236}">
                  <a16:creationId xmlns:a16="http://schemas.microsoft.com/office/drawing/2014/main" id="{0E165DD5-E2B7-4C69-9621-6359D25EEF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78648" y="4551448"/>
              <a:ext cx="215175" cy="215175"/>
            </a:xfrm>
            <a:prstGeom prst="rect">
              <a:avLst/>
            </a:prstGeom>
          </p:spPr>
        </p:pic>
        <p:pic>
          <p:nvPicPr>
            <p:cNvPr id="13" name="Immagine 12">
              <a:extLst>
                <a:ext uri="{FF2B5EF4-FFF2-40B4-BE49-F238E27FC236}">
                  <a16:creationId xmlns:a16="http://schemas.microsoft.com/office/drawing/2014/main" id="{58307FAC-7F5E-45FA-9ADB-B12C8454C8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58452" y="4404662"/>
              <a:ext cx="215175" cy="215175"/>
            </a:xfrm>
            <a:prstGeom prst="rect">
              <a:avLst/>
            </a:prstGeom>
          </p:spPr>
        </p:pic>
        <p:pic>
          <p:nvPicPr>
            <p:cNvPr id="14" name="Immagine 13">
              <a:extLst>
                <a:ext uri="{FF2B5EF4-FFF2-40B4-BE49-F238E27FC236}">
                  <a16:creationId xmlns:a16="http://schemas.microsoft.com/office/drawing/2014/main" id="{F47927EE-304B-4BAA-A718-8C2C45EECD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85199" y="4476405"/>
              <a:ext cx="215175" cy="215175"/>
            </a:xfrm>
            <a:prstGeom prst="rect">
              <a:avLst/>
            </a:prstGeom>
          </p:spPr>
        </p:pic>
        <p:pic>
          <p:nvPicPr>
            <p:cNvPr id="15" name="Immagine 14">
              <a:extLst>
                <a:ext uri="{FF2B5EF4-FFF2-40B4-BE49-F238E27FC236}">
                  <a16:creationId xmlns:a16="http://schemas.microsoft.com/office/drawing/2014/main" id="{CD5CD4D6-697E-4CBB-94C9-13579DECED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45061" y="5788467"/>
              <a:ext cx="215175" cy="215175"/>
            </a:xfrm>
            <a:prstGeom prst="rect">
              <a:avLst/>
            </a:prstGeom>
          </p:spPr>
        </p:pic>
        <p:pic>
          <p:nvPicPr>
            <p:cNvPr id="16" name="Immagine 15">
              <a:extLst>
                <a:ext uri="{FF2B5EF4-FFF2-40B4-BE49-F238E27FC236}">
                  <a16:creationId xmlns:a16="http://schemas.microsoft.com/office/drawing/2014/main" id="{78A962B2-0484-4591-8ACF-F48D177D5F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9684" y="5787362"/>
              <a:ext cx="215175" cy="215175"/>
            </a:xfrm>
            <a:prstGeom prst="rect">
              <a:avLst/>
            </a:prstGeom>
          </p:spPr>
        </p:pic>
        <p:pic>
          <p:nvPicPr>
            <p:cNvPr id="17" name="Immagine 16">
              <a:extLst>
                <a:ext uri="{FF2B5EF4-FFF2-40B4-BE49-F238E27FC236}">
                  <a16:creationId xmlns:a16="http://schemas.microsoft.com/office/drawing/2014/main" id="{1FE25AFE-6FF0-4896-968B-6A230229CB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837585">
              <a:off x="4934803" y="5648363"/>
              <a:ext cx="215175" cy="215175"/>
            </a:xfrm>
            <a:prstGeom prst="rect">
              <a:avLst/>
            </a:prstGeom>
          </p:spPr>
        </p:pic>
        <p:pic>
          <p:nvPicPr>
            <p:cNvPr id="18" name="Immagine 17">
              <a:extLst>
                <a:ext uri="{FF2B5EF4-FFF2-40B4-BE49-F238E27FC236}">
                  <a16:creationId xmlns:a16="http://schemas.microsoft.com/office/drawing/2014/main" id="{203389EB-06C5-4CDC-93EA-9B936585F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1692" y="3297057"/>
              <a:ext cx="215175" cy="215175"/>
            </a:xfrm>
            <a:prstGeom prst="rect">
              <a:avLst/>
            </a:prstGeom>
          </p:spPr>
        </p:pic>
        <p:pic>
          <p:nvPicPr>
            <p:cNvPr id="19" name="Immagine 18">
              <a:extLst>
                <a:ext uri="{FF2B5EF4-FFF2-40B4-BE49-F238E27FC236}">
                  <a16:creationId xmlns:a16="http://schemas.microsoft.com/office/drawing/2014/main" id="{FDC2FB65-AD79-436D-9273-F54788023D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1845" y="5645857"/>
              <a:ext cx="215175" cy="215175"/>
            </a:xfrm>
            <a:prstGeom prst="rect">
              <a:avLst/>
            </a:prstGeom>
          </p:spPr>
        </p:pic>
        <p:pic>
          <p:nvPicPr>
            <p:cNvPr id="20" name="Immagine 19">
              <a:extLst>
                <a:ext uri="{FF2B5EF4-FFF2-40B4-BE49-F238E27FC236}">
                  <a16:creationId xmlns:a16="http://schemas.microsoft.com/office/drawing/2014/main" id="{2899FBA8-4CB2-4CA5-9678-8A9D83F18B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53902" y="5684790"/>
              <a:ext cx="215175" cy="215175"/>
            </a:xfrm>
            <a:prstGeom prst="rect">
              <a:avLst/>
            </a:prstGeom>
          </p:spPr>
        </p:pic>
        <p:pic>
          <p:nvPicPr>
            <p:cNvPr id="21" name="Immagine 20">
              <a:extLst>
                <a:ext uri="{FF2B5EF4-FFF2-40B4-BE49-F238E27FC236}">
                  <a16:creationId xmlns:a16="http://schemas.microsoft.com/office/drawing/2014/main" id="{8ADFC458-74DD-4F96-9BE1-9D707A9B85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00308" y="5684790"/>
              <a:ext cx="215175" cy="215175"/>
            </a:xfrm>
            <a:prstGeom prst="rect">
              <a:avLst/>
            </a:prstGeom>
          </p:spPr>
        </p:pic>
        <p:pic>
          <p:nvPicPr>
            <p:cNvPr id="22" name="Immagine 21">
              <a:extLst>
                <a:ext uri="{FF2B5EF4-FFF2-40B4-BE49-F238E27FC236}">
                  <a16:creationId xmlns:a16="http://schemas.microsoft.com/office/drawing/2014/main" id="{52663A02-5555-40DC-BDCE-08FE7E941D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88344" y="5777589"/>
              <a:ext cx="215175" cy="215175"/>
            </a:xfrm>
            <a:prstGeom prst="rect">
              <a:avLst/>
            </a:prstGeom>
          </p:spPr>
        </p:pic>
        <p:pic>
          <p:nvPicPr>
            <p:cNvPr id="23" name="Immagine 22">
              <a:extLst>
                <a:ext uri="{FF2B5EF4-FFF2-40B4-BE49-F238E27FC236}">
                  <a16:creationId xmlns:a16="http://schemas.microsoft.com/office/drawing/2014/main" id="{F9610A5E-F34C-4D46-AF68-B20801616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8072" y="4418752"/>
              <a:ext cx="215175" cy="215175"/>
            </a:xfrm>
            <a:prstGeom prst="rect">
              <a:avLst/>
            </a:prstGeom>
          </p:spPr>
        </p:pic>
        <p:pic>
          <p:nvPicPr>
            <p:cNvPr id="24" name="Immagine 23">
              <a:extLst>
                <a:ext uri="{FF2B5EF4-FFF2-40B4-BE49-F238E27FC236}">
                  <a16:creationId xmlns:a16="http://schemas.microsoft.com/office/drawing/2014/main" id="{411BEB91-C233-4D36-ABAD-C5072C5081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9782" y="3275132"/>
              <a:ext cx="215175" cy="215175"/>
            </a:xfrm>
            <a:prstGeom prst="rect">
              <a:avLst/>
            </a:prstGeom>
          </p:spPr>
        </p:pic>
        <p:sp>
          <p:nvSpPr>
            <p:cNvPr id="25" name="Rettangolo con angoli arrotondati 24">
              <a:extLst>
                <a:ext uri="{FF2B5EF4-FFF2-40B4-BE49-F238E27FC236}">
                  <a16:creationId xmlns:a16="http://schemas.microsoft.com/office/drawing/2014/main" id="{DFCDFA29-605C-4D36-AB13-A7BE26F54F72}"/>
                </a:ext>
              </a:extLst>
            </p:cNvPr>
            <p:cNvSpPr/>
            <p:nvPr/>
          </p:nvSpPr>
          <p:spPr>
            <a:xfrm>
              <a:off x="5642002" y="3430721"/>
              <a:ext cx="2116258" cy="214295"/>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nero, bianco, scuro&#10;&#10;Descrizione generata automaticamente">
              <a:extLst>
                <a:ext uri="{FF2B5EF4-FFF2-40B4-BE49-F238E27FC236}">
                  <a16:creationId xmlns:a16="http://schemas.microsoft.com/office/drawing/2014/main" id="{E637B289-A03D-4128-A6CB-1C9FB5AC898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3133674"/>
              <a:ext cx="529890" cy="553681"/>
            </a:xfrm>
            <a:prstGeom prst="rect">
              <a:avLst/>
            </a:prstGeom>
          </p:spPr>
        </p:pic>
        <p:pic>
          <p:nvPicPr>
            <p:cNvPr id="27" name="Immagine 26">
              <a:extLst>
                <a:ext uri="{FF2B5EF4-FFF2-40B4-BE49-F238E27FC236}">
                  <a16:creationId xmlns:a16="http://schemas.microsoft.com/office/drawing/2014/main" id="{A82E362A-EAAC-41C9-B0D7-57B7EF580E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5003" y="3210681"/>
              <a:ext cx="215175" cy="215175"/>
            </a:xfrm>
            <a:prstGeom prst="rect">
              <a:avLst/>
            </a:prstGeom>
          </p:spPr>
        </p:pic>
        <p:pic>
          <p:nvPicPr>
            <p:cNvPr id="28" name="Immagine 27">
              <a:extLst>
                <a:ext uri="{FF2B5EF4-FFF2-40B4-BE49-F238E27FC236}">
                  <a16:creationId xmlns:a16="http://schemas.microsoft.com/office/drawing/2014/main" id="{F4DD94D2-370B-42D9-A87D-0F80E25A65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87108" y="3210253"/>
              <a:ext cx="215175" cy="215175"/>
            </a:xfrm>
            <a:prstGeom prst="rect">
              <a:avLst/>
            </a:prstGeom>
          </p:spPr>
        </p:pic>
        <p:pic>
          <p:nvPicPr>
            <p:cNvPr id="29" name="Immagine 28">
              <a:extLst>
                <a:ext uri="{FF2B5EF4-FFF2-40B4-BE49-F238E27FC236}">
                  <a16:creationId xmlns:a16="http://schemas.microsoft.com/office/drawing/2014/main" id="{3CC7AD2E-4E4E-4F52-B774-F2E3C6959D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0569" y="4474941"/>
              <a:ext cx="215175" cy="215175"/>
            </a:xfrm>
            <a:prstGeom prst="rect">
              <a:avLst/>
            </a:prstGeom>
          </p:spPr>
        </p:pic>
        <p:pic>
          <p:nvPicPr>
            <p:cNvPr id="30" name="Immagine 29">
              <a:extLst>
                <a:ext uri="{FF2B5EF4-FFF2-40B4-BE49-F238E27FC236}">
                  <a16:creationId xmlns:a16="http://schemas.microsoft.com/office/drawing/2014/main" id="{BD757664-53C8-4802-86E2-BB3F97F77D94}"/>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3255615"/>
              <a:ext cx="624160" cy="489005"/>
            </a:xfrm>
            <a:prstGeom prst="rect">
              <a:avLst/>
            </a:prstGeom>
          </p:spPr>
        </p:pic>
        <p:pic>
          <p:nvPicPr>
            <p:cNvPr id="31" name="Elemento grafico 30">
              <a:extLst>
                <a:ext uri="{FF2B5EF4-FFF2-40B4-BE49-F238E27FC236}">
                  <a16:creationId xmlns:a16="http://schemas.microsoft.com/office/drawing/2014/main" id="{03072870-4B60-4414-BEF0-169C9776D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501762" y="3038943"/>
              <a:ext cx="324016" cy="648412"/>
            </a:xfrm>
            <a:prstGeom prst="rect">
              <a:avLst/>
            </a:prstGeom>
          </p:spPr>
        </p:pic>
        <p:pic>
          <p:nvPicPr>
            <p:cNvPr id="32" name="Elemento grafico 31">
              <a:extLst>
                <a:ext uri="{FF2B5EF4-FFF2-40B4-BE49-F238E27FC236}">
                  <a16:creationId xmlns:a16="http://schemas.microsoft.com/office/drawing/2014/main" id="{84D63043-3DF6-4986-B428-0A1329FDA3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359846" y="3038943"/>
              <a:ext cx="324016" cy="648412"/>
            </a:xfrm>
            <a:prstGeom prst="rect">
              <a:avLst/>
            </a:prstGeom>
          </p:spPr>
        </p:pic>
        <p:sp>
          <p:nvSpPr>
            <p:cNvPr id="33" name="Rettangolo con angoli arrotondati 32">
              <a:extLst>
                <a:ext uri="{FF2B5EF4-FFF2-40B4-BE49-F238E27FC236}">
                  <a16:creationId xmlns:a16="http://schemas.microsoft.com/office/drawing/2014/main" id="{61B1AABE-31AA-49F7-B284-7FF450762062}"/>
                </a:ext>
              </a:extLst>
            </p:cNvPr>
            <p:cNvSpPr/>
            <p:nvPr/>
          </p:nvSpPr>
          <p:spPr>
            <a:xfrm>
              <a:off x="5642002" y="4643016"/>
              <a:ext cx="2116258" cy="214294"/>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4" name="Immagine 33" descr="Immagine che contiene nero, bianco, scuro&#10;&#10;Descrizione generata automaticamente">
              <a:extLst>
                <a:ext uri="{FF2B5EF4-FFF2-40B4-BE49-F238E27FC236}">
                  <a16:creationId xmlns:a16="http://schemas.microsoft.com/office/drawing/2014/main" id="{01A9B857-12FA-4357-93F8-8842766686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4345969"/>
              <a:ext cx="529890" cy="553681"/>
            </a:xfrm>
            <a:prstGeom prst="rect">
              <a:avLst/>
            </a:prstGeom>
          </p:spPr>
        </p:pic>
        <p:pic>
          <p:nvPicPr>
            <p:cNvPr id="35" name="Immagine 34">
              <a:extLst>
                <a:ext uri="{FF2B5EF4-FFF2-40B4-BE49-F238E27FC236}">
                  <a16:creationId xmlns:a16="http://schemas.microsoft.com/office/drawing/2014/main" id="{886F6AFE-6C10-452E-8657-9DF62B9F09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87108" y="4422549"/>
              <a:ext cx="215175" cy="215175"/>
            </a:xfrm>
            <a:prstGeom prst="rect">
              <a:avLst/>
            </a:prstGeom>
          </p:spPr>
        </p:pic>
        <p:pic>
          <p:nvPicPr>
            <p:cNvPr id="36" name="Immagine 35">
              <a:extLst>
                <a:ext uri="{FF2B5EF4-FFF2-40B4-BE49-F238E27FC236}">
                  <a16:creationId xmlns:a16="http://schemas.microsoft.com/office/drawing/2014/main" id="{07552D5F-377B-4894-9E24-7A055D5EC773}"/>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4467910"/>
              <a:ext cx="624160" cy="489005"/>
            </a:xfrm>
            <a:prstGeom prst="rect">
              <a:avLst/>
            </a:prstGeom>
          </p:spPr>
        </p:pic>
        <p:pic>
          <p:nvPicPr>
            <p:cNvPr id="37" name="Elemento grafico 36">
              <a:extLst>
                <a:ext uri="{FF2B5EF4-FFF2-40B4-BE49-F238E27FC236}">
                  <a16:creationId xmlns:a16="http://schemas.microsoft.com/office/drawing/2014/main" id="{0B5EBBF5-EEDD-4ABC-9830-C4F1A86373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051427" y="4237185"/>
              <a:ext cx="324016" cy="648412"/>
            </a:xfrm>
            <a:prstGeom prst="rect">
              <a:avLst/>
            </a:prstGeom>
          </p:spPr>
        </p:pic>
        <p:sp>
          <p:nvSpPr>
            <p:cNvPr id="38" name="Rettangolo con angoli arrotondati 37">
              <a:extLst>
                <a:ext uri="{FF2B5EF4-FFF2-40B4-BE49-F238E27FC236}">
                  <a16:creationId xmlns:a16="http://schemas.microsoft.com/office/drawing/2014/main" id="{CB8B892F-1AFB-4459-B867-73440CA6622C}"/>
                </a:ext>
              </a:extLst>
            </p:cNvPr>
            <p:cNvSpPr/>
            <p:nvPr/>
          </p:nvSpPr>
          <p:spPr>
            <a:xfrm>
              <a:off x="5642002" y="5845934"/>
              <a:ext cx="2116258" cy="214294"/>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descr="Immagine che contiene nero, bianco, scuro&#10;&#10;Descrizione generata automaticamente">
              <a:extLst>
                <a:ext uri="{FF2B5EF4-FFF2-40B4-BE49-F238E27FC236}">
                  <a16:creationId xmlns:a16="http://schemas.microsoft.com/office/drawing/2014/main" id="{B12C69C9-C8A0-429B-800E-B598F275B6B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5548887"/>
              <a:ext cx="529890" cy="553681"/>
            </a:xfrm>
            <a:prstGeom prst="rect">
              <a:avLst/>
            </a:prstGeom>
          </p:spPr>
        </p:pic>
        <p:pic>
          <p:nvPicPr>
            <p:cNvPr id="40" name="Immagine 39">
              <a:extLst>
                <a:ext uri="{FF2B5EF4-FFF2-40B4-BE49-F238E27FC236}">
                  <a16:creationId xmlns:a16="http://schemas.microsoft.com/office/drawing/2014/main" id="{88FFA117-1C5F-4E66-89AB-637B9AFB11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74354" y="5702706"/>
              <a:ext cx="215175" cy="215175"/>
            </a:xfrm>
            <a:prstGeom prst="rect">
              <a:avLst/>
            </a:prstGeom>
          </p:spPr>
        </p:pic>
        <p:pic>
          <p:nvPicPr>
            <p:cNvPr id="41" name="Immagine 40">
              <a:extLst>
                <a:ext uri="{FF2B5EF4-FFF2-40B4-BE49-F238E27FC236}">
                  <a16:creationId xmlns:a16="http://schemas.microsoft.com/office/drawing/2014/main" id="{9218A102-250B-4AE3-8530-719B1F1178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30914" y="5705532"/>
              <a:ext cx="215175" cy="215175"/>
            </a:xfrm>
            <a:prstGeom prst="rect">
              <a:avLst/>
            </a:prstGeom>
          </p:spPr>
        </p:pic>
        <p:pic>
          <p:nvPicPr>
            <p:cNvPr id="42" name="Immagine 41">
              <a:extLst>
                <a:ext uri="{FF2B5EF4-FFF2-40B4-BE49-F238E27FC236}">
                  <a16:creationId xmlns:a16="http://schemas.microsoft.com/office/drawing/2014/main" id="{82712A34-7B9E-4220-9A4A-2D6818097FCC}"/>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5670828"/>
              <a:ext cx="624160" cy="489005"/>
            </a:xfrm>
            <a:prstGeom prst="rect">
              <a:avLst/>
            </a:prstGeom>
          </p:spPr>
        </p:pic>
        <p:pic>
          <p:nvPicPr>
            <p:cNvPr id="43" name="Elemento grafico 42">
              <a:extLst>
                <a:ext uri="{FF2B5EF4-FFF2-40B4-BE49-F238E27FC236}">
                  <a16:creationId xmlns:a16="http://schemas.microsoft.com/office/drawing/2014/main" id="{9AC9B1FF-3BC2-4715-8C98-1992180E5B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501762" y="5462749"/>
              <a:ext cx="324016" cy="639819"/>
            </a:xfrm>
            <a:prstGeom prst="rect">
              <a:avLst/>
            </a:prstGeom>
          </p:spPr>
        </p:pic>
        <p:pic>
          <p:nvPicPr>
            <p:cNvPr id="44" name="Immagine 43">
              <a:extLst>
                <a:ext uri="{FF2B5EF4-FFF2-40B4-BE49-F238E27FC236}">
                  <a16:creationId xmlns:a16="http://schemas.microsoft.com/office/drawing/2014/main" id="{6F242652-5A0D-426C-98D9-6D1A08D65E8B}"/>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3929" y="5653160"/>
              <a:ext cx="624160" cy="489005"/>
            </a:xfrm>
            <a:prstGeom prst="rect">
              <a:avLst/>
            </a:prstGeom>
          </p:spPr>
        </p:pic>
        <p:pic>
          <p:nvPicPr>
            <p:cNvPr id="45" name="Elemento grafico 44">
              <a:extLst>
                <a:ext uri="{FF2B5EF4-FFF2-40B4-BE49-F238E27FC236}">
                  <a16:creationId xmlns:a16="http://schemas.microsoft.com/office/drawing/2014/main" id="{9F55CBFA-E874-43EE-9CB8-EBC00F9E0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446360" y="5454156"/>
              <a:ext cx="324016" cy="648412"/>
            </a:xfrm>
            <a:prstGeom prst="rect">
              <a:avLst/>
            </a:prstGeom>
          </p:spPr>
        </p:pic>
        <p:pic>
          <p:nvPicPr>
            <p:cNvPr id="46" name="Elemento grafico 45">
              <a:extLst>
                <a:ext uri="{FF2B5EF4-FFF2-40B4-BE49-F238E27FC236}">
                  <a16:creationId xmlns:a16="http://schemas.microsoft.com/office/drawing/2014/main" id="{93E99A50-8CB3-4A68-94E3-CDCCFA6C2B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2192057" y="5454155"/>
              <a:ext cx="324016" cy="648412"/>
            </a:xfrm>
            <a:prstGeom prst="rect">
              <a:avLst/>
            </a:prstGeom>
          </p:spPr>
        </p:pic>
        <p:pic>
          <p:nvPicPr>
            <p:cNvPr id="47" name="Immagine 46">
              <a:extLst>
                <a:ext uri="{FF2B5EF4-FFF2-40B4-BE49-F238E27FC236}">
                  <a16:creationId xmlns:a16="http://schemas.microsoft.com/office/drawing/2014/main" id="{D42959CB-F523-49F0-B9F5-203311E0BD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91734" y="4423509"/>
              <a:ext cx="215175" cy="215175"/>
            </a:xfrm>
            <a:prstGeom prst="rect">
              <a:avLst/>
            </a:prstGeom>
          </p:spPr>
        </p:pic>
        <p:pic>
          <p:nvPicPr>
            <p:cNvPr id="48" name="Immagine 47">
              <a:extLst>
                <a:ext uri="{FF2B5EF4-FFF2-40B4-BE49-F238E27FC236}">
                  <a16:creationId xmlns:a16="http://schemas.microsoft.com/office/drawing/2014/main" id="{D8F982CE-F2D1-4A4A-A686-24F6DC1031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11409" y="5637703"/>
              <a:ext cx="215175" cy="215175"/>
            </a:xfrm>
            <a:prstGeom prst="rect">
              <a:avLst/>
            </a:prstGeom>
          </p:spPr>
        </p:pic>
        <p:pic>
          <p:nvPicPr>
            <p:cNvPr id="49" name="Immagine 48">
              <a:extLst>
                <a:ext uri="{FF2B5EF4-FFF2-40B4-BE49-F238E27FC236}">
                  <a16:creationId xmlns:a16="http://schemas.microsoft.com/office/drawing/2014/main" id="{93F0C856-66C1-4FF3-ACC2-F59DA5DB99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72930" y="3211641"/>
              <a:ext cx="215175" cy="215175"/>
            </a:xfrm>
            <a:prstGeom prst="rect">
              <a:avLst/>
            </a:prstGeom>
          </p:spPr>
        </p:pic>
        <p:pic>
          <p:nvPicPr>
            <p:cNvPr id="50" name="Immagine 49">
              <a:extLst>
                <a:ext uri="{FF2B5EF4-FFF2-40B4-BE49-F238E27FC236}">
                  <a16:creationId xmlns:a16="http://schemas.microsoft.com/office/drawing/2014/main" id="{8ACB4F4B-EC83-4537-AA87-8081C2B8C8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07802" y="3210681"/>
              <a:ext cx="215175" cy="215175"/>
            </a:xfrm>
            <a:prstGeom prst="rect">
              <a:avLst/>
            </a:prstGeom>
          </p:spPr>
        </p:pic>
        <p:pic>
          <p:nvPicPr>
            <p:cNvPr id="51" name="Immagine 50">
              <a:extLst>
                <a:ext uri="{FF2B5EF4-FFF2-40B4-BE49-F238E27FC236}">
                  <a16:creationId xmlns:a16="http://schemas.microsoft.com/office/drawing/2014/main" id="{3274B2D5-184C-4DC3-B6BC-D1D48B1643F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2466" y="4474124"/>
              <a:ext cx="215175" cy="215175"/>
            </a:xfrm>
            <a:prstGeom prst="rect">
              <a:avLst/>
            </a:prstGeom>
          </p:spPr>
        </p:pic>
        <p:pic>
          <p:nvPicPr>
            <p:cNvPr id="52" name="Immagine 51">
              <a:extLst>
                <a:ext uri="{FF2B5EF4-FFF2-40B4-BE49-F238E27FC236}">
                  <a16:creationId xmlns:a16="http://schemas.microsoft.com/office/drawing/2014/main" id="{4089629D-1DCA-4613-9FD0-480F0C811501}"/>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87542" y="4461262"/>
              <a:ext cx="624160" cy="489005"/>
            </a:xfrm>
            <a:prstGeom prst="rect">
              <a:avLst/>
            </a:prstGeom>
          </p:spPr>
        </p:pic>
        <p:pic>
          <p:nvPicPr>
            <p:cNvPr id="53" name="Elemento grafico 52">
              <a:extLst>
                <a:ext uri="{FF2B5EF4-FFF2-40B4-BE49-F238E27FC236}">
                  <a16:creationId xmlns:a16="http://schemas.microsoft.com/office/drawing/2014/main" id="{78E9C5B3-9272-4CA9-A3EB-532B0C18C6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 uri="{837473B0-CC2E-450A-ABE3-18F120FF3D39}">
                  <a1611:picAttrSrcUrl xmlns:a1611="http://schemas.microsoft.com/office/drawing/2016/11/main" r:id="rId10"/>
                </a:ext>
              </a:extLst>
            </a:blip>
            <a:stretch>
              <a:fillRect/>
            </a:stretch>
          </p:blipFill>
          <p:spPr>
            <a:xfrm>
              <a:off x="1445530" y="4345910"/>
              <a:ext cx="324016" cy="648412"/>
            </a:xfrm>
            <a:prstGeom prst="rect">
              <a:avLst/>
            </a:prstGeom>
          </p:spPr>
        </p:pic>
        <p:cxnSp>
          <p:nvCxnSpPr>
            <p:cNvPr id="54" name="Connettore 2 53">
              <a:extLst>
                <a:ext uri="{FF2B5EF4-FFF2-40B4-BE49-F238E27FC236}">
                  <a16:creationId xmlns:a16="http://schemas.microsoft.com/office/drawing/2014/main" id="{88032846-2E2D-4CC4-B57B-A01B3C7DDABF}"/>
                </a:ext>
              </a:extLst>
            </p:cNvPr>
            <p:cNvCxnSpPr>
              <a:cxnSpLocks/>
            </p:cNvCxnSpPr>
            <p:nvPr/>
          </p:nvCxnSpPr>
          <p:spPr>
            <a:xfrm>
              <a:off x="1814243" y="4704983"/>
              <a:ext cx="1766863" cy="0"/>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12953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8985140" cy="1320800"/>
          </a:xfrm>
        </p:spPr>
        <p:txBody>
          <a:bodyPr/>
          <a:lstStyle/>
          <a:p>
            <a:r>
              <a:rPr lang="it-IT" dirty="0"/>
              <a:t>Modello Classico: Modello Concettuale (2 di 2)</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6496464" cy="4334479"/>
          </a:xfrm>
        </p:spPr>
        <p:txBody>
          <a:bodyPr>
            <a:noAutofit/>
          </a:bodyPr>
          <a:lstStyle/>
          <a:p>
            <a:r>
              <a:rPr lang="it-IT" dirty="0">
                <a:solidFill>
                  <a:schemeClr val="tx2"/>
                </a:solidFill>
                <a:sym typeface="Wingdings" panose="05000000000000000000" pitchFamily="2" charset="2"/>
              </a:rPr>
              <a:t>Algoritmo di selezione (Routing dipendente dallo stato del sistema):</a:t>
            </a:r>
          </a:p>
          <a:p>
            <a:pPr lvl="1"/>
            <a:r>
              <a:rPr lang="it-IT" dirty="0">
                <a:solidFill>
                  <a:schemeClr val="tx2"/>
                </a:solidFill>
                <a:sym typeface="Wingdings" panose="05000000000000000000" pitchFamily="2" charset="2"/>
              </a:rPr>
              <a:t>All’istante di processamento dell’arrivo vengono esaminate le lunghezze di tutte le code presenti nel sistema (dipendenza dallo stato del sistema).</a:t>
            </a:r>
          </a:p>
          <a:p>
            <a:pPr lvl="1"/>
            <a:r>
              <a:rPr lang="it-IT" dirty="0">
                <a:solidFill>
                  <a:schemeClr val="tx2"/>
                </a:solidFill>
                <a:sym typeface="Wingdings" panose="05000000000000000000" pitchFamily="2" charset="2"/>
              </a:rPr>
              <a:t>Vengono selezionati gli indici di tutti i centri aventi il minor numero di clienti in attesa (set delle code candidate)</a:t>
            </a:r>
          </a:p>
          <a:p>
            <a:pPr lvl="1"/>
            <a:r>
              <a:rPr lang="it-IT" dirty="0">
                <a:solidFill>
                  <a:schemeClr val="tx2"/>
                </a:solidFill>
                <a:sym typeface="Wingdings" panose="05000000000000000000" pitchFamily="2" charset="2"/>
              </a:rPr>
              <a:t>Tra queste, la scelta sul dove inoltrare la richiesta viene effettuata in modo randomico (distribuzione discreta uniforme).</a:t>
            </a:r>
          </a:p>
          <a:p>
            <a:pPr marL="0" indent="0">
              <a:buNone/>
            </a:pPr>
            <a:r>
              <a:rPr lang="it-IT" dirty="0">
                <a:solidFill>
                  <a:schemeClr val="tx2"/>
                </a:solidFill>
                <a:sym typeface="Wingdings" panose="05000000000000000000" pitchFamily="2" charset="2"/>
              </a:rPr>
              <a:t>	</a:t>
            </a: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dirty="0"/>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6</a:t>
            </a:fld>
            <a:endParaRPr lang="it-IT" dirty="0"/>
          </a:p>
        </p:txBody>
      </p:sp>
      <p:pic>
        <p:nvPicPr>
          <p:cNvPr id="56" name="Immagine 55" descr="Immagine che contiene testo&#10;&#10;Descrizione generata automaticamente">
            <a:extLst>
              <a:ext uri="{FF2B5EF4-FFF2-40B4-BE49-F238E27FC236}">
                <a16:creationId xmlns:a16="http://schemas.microsoft.com/office/drawing/2014/main" id="{B184F194-0073-4BC9-B822-5448D2FE853D}"/>
              </a:ext>
            </a:extLst>
          </p:cNvPr>
          <p:cNvPicPr>
            <a:picLocks noChangeAspect="1"/>
          </p:cNvPicPr>
          <p:nvPr/>
        </p:nvPicPr>
        <p:blipFill rotWithShape="1">
          <a:blip r:embed="rId2">
            <a:extLst>
              <a:ext uri="{28A0092B-C50C-407E-A947-70E740481C1C}">
                <a14:useLocalDpi xmlns:a14="http://schemas.microsoft.com/office/drawing/2010/main" val="0"/>
              </a:ext>
            </a:extLst>
          </a:blip>
          <a:srcRect r="28642"/>
          <a:stretch/>
        </p:blipFill>
        <p:spPr>
          <a:xfrm>
            <a:off x="7351641" y="1755228"/>
            <a:ext cx="4488426" cy="3748796"/>
          </a:xfrm>
          <a:prstGeom prst="rect">
            <a:avLst/>
          </a:prstGeom>
          <a:ln>
            <a:solidFill>
              <a:schemeClr val="accent5"/>
            </a:solidFill>
          </a:ln>
        </p:spPr>
      </p:pic>
      <p:cxnSp>
        <p:nvCxnSpPr>
          <p:cNvPr id="58" name="Connettore a gomito 57">
            <a:extLst>
              <a:ext uri="{FF2B5EF4-FFF2-40B4-BE49-F238E27FC236}">
                <a16:creationId xmlns:a16="http://schemas.microsoft.com/office/drawing/2014/main" id="{DD01F5C6-F25F-4747-A719-ACBD126E0FD9}"/>
              </a:ext>
            </a:extLst>
          </p:cNvPr>
          <p:cNvCxnSpPr>
            <a:cxnSpLocks/>
            <a:endCxn id="56" idx="2"/>
          </p:cNvCxnSpPr>
          <p:nvPr/>
        </p:nvCxnSpPr>
        <p:spPr>
          <a:xfrm>
            <a:off x="3799002" y="4468305"/>
            <a:ext cx="5796852" cy="1035719"/>
          </a:xfrm>
          <a:prstGeom prst="bentConnector4">
            <a:avLst>
              <a:gd name="adj1" fmla="val 71"/>
              <a:gd name="adj2" fmla="val 12207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A7B9BDA3-0CAE-4B3D-83B9-6099925C58B8}"/>
              </a:ext>
            </a:extLst>
          </p:cNvPr>
          <p:cNvSpPr txBox="1"/>
          <p:nvPr/>
        </p:nvSpPr>
        <p:spPr>
          <a:xfrm>
            <a:off x="5431601" y="5733585"/>
            <a:ext cx="2541080" cy="307777"/>
          </a:xfrm>
          <a:prstGeom prst="rect">
            <a:avLst/>
          </a:prstGeom>
          <a:noFill/>
        </p:spPr>
        <p:txBody>
          <a:bodyPr wrap="none" rtlCol="0">
            <a:spAutoFit/>
          </a:bodyPr>
          <a:lstStyle/>
          <a:p>
            <a:r>
              <a:rPr lang="it-IT" sz="1400" dirty="0"/>
              <a:t>( Dal modello delle specifiche… )</a:t>
            </a:r>
          </a:p>
        </p:txBody>
      </p:sp>
    </p:spTree>
    <p:extLst>
      <p:ext uri="{BB962C8B-B14F-4D97-AF65-F5344CB8AC3E}">
        <p14:creationId xmlns:p14="http://schemas.microsoft.com/office/powerpoint/2010/main" val="80569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3" y="609600"/>
            <a:ext cx="9758137" cy="1320800"/>
          </a:xfrm>
        </p:spPr>
        <p:txBody>
          <a:bodyPr/>
          <a:lstStyle/>
          <a:p>
            <a:r>
              <a:rPr lang="it-IT" dirty="0"/>
              <a:t>Modello Classico: Modello delle Specifiche (1 di 4)</a:t>
            </a: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7</a:t>
            </a:fld>
            <a:endParaRPr lang="it-IT"/>
          </a:p>
        </p:txBody>
      </p:sp>
      <p:grpSp>
        <p:nvGrpSpPr>
          <p:cNvPr id="6" name="Gruppo 5">
            <a:extLst>
              <a:ext uri="{FF2B5EF4-FFF2-40B4-BE49-F238E27FC236}">
                <a16:creationId xmlns:a16="http://schemas.microsoft.com/office/drawing/2014/main" id="{7419938C-A8ED-4D44-80C2-30161E8DEBF5}"/>
              </a:ext>
            </a:extLst>
          </p:cNvPr>
          <p:cNvGrpSpPr/>
          <p:nvPr/>
        </p:nvGrpSpPr>
        <p:grpSpPr>
          <a:xfrm>
            <a:off x="505049" y="1937823"/>
            <a:ext cx="4392028" cy="2209357"/>
            <a:chOff x="1347591" y="3038943"/>
            <a:chExt cx="6410669" cy="3120890"/>
          </a:xfrm>
        </p:grpSpPr>
        <p:pic>
          <p:nvPicPr>
            <p:cNvPr id="7" name="Immagine 6">
              <a:extLst>
                <a:ext uri="{FF2B5EF4-FFF2-40B4-BE49-F238E27FC236}">
                  <a16:creationId xmlns:a16="http://schemas.microsoft.com/office/drawing/2014/main" id="{36317EB4-4FF3-4833-8183-8DABD8D30E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47591" y="4704981"/>
              <a:ext cx="215175" cy="215175"/>
            </a:xfrm>
            <a:prstGeom prst="rect">
              <a:avLst/>
            </a:prstGeom>
          </p:spPr>
        </p:pic>
        <p:pic>
          <p:nvPicPr>
            <p:cNvPr id="8" name="Immagine 7">
              <a:extLst>
                <a:ext uri="{FF2B5EF4-FFF2-40B4-BE49-F238E27FC236}">
                  <a16:creationId xmlns:a16="http://schemas.microsoft.com/office/drawing/2014/main" id="{9A0ED46D-1D54-4565-AF6F-008DC66C61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4809" y="3357594"/>
              <a:ext cx="215175" cy="215175"/>
            </a:xfrm>
            <a:prstGeom prst="rect">
              <a:avLst/>
            </a:prstGeom>
          </p:spPr>
        </p:pic>
        <p:pic>
          <p:nvPicPr>
            <p:cNvPr id="9" name="Immagine 8">
              <a:extLst>
                <a:ext uri="{FF2B5EF4-FFF2-40B4-BE49-F238E27FC236}">
                  <a16:creationId xmlns:a16="http://schemas.microsoft.com/office/drawing/2014/main" id="{DF5A38F1-AC9D-4F9D-82BB-2D57CE0F0E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55811" y="3366516"/>
              <a:ext cx="215175" cy="215175"/>
            </a:xfrm>
            <a:prstGeom prst="rect">
              <a:avLst/>
            </a:prstGeom>
          </p:spPr>
        </p:pic>
        <p:pic>
          <p:nvPicPr>
            <p:cNvPr id="10" name="Immagine 9">
              <a:extLst>
                <a:ext uri="{FF2B5EF4-FFF2-40B4-BE49-F238E27FC236}">
                  <a16:creationId xmlns:a16="http://schemas.microsoft.com/office/drawing/2014/main" id="{82B693B5-D0FD-4E8A-851C-172ECDE680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98826" y="4489807"/>
              <a:ext cx="215175" cy="215175"/>
            </a:xfrm>
            <a:prstGeom prst="rect">
              <a:avLst/>
            </a:prstGeom>
          </p:spPr>
        </p:pic>
        <p:pic>
          <p:nvPicPr>
            <p:cNvPr id="11" name="Immagine 10">
              <a:extLst>
                <a:ext uri="{FF2B5EF4-FFF2-40B4-BE49-F238E27FC236}">
                  <a16:creationId xmlns:a16="http://schemas.microsoft.com/office/drawing/2014/main" id="{9F67E321-DAF3-41A3-9821-6562892FEA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4204313">
              <a:off x="4976702" y="4375165"/>
              <a:ext cx="215175" cy="215175"/>
            </a:xfrm>
            <a:prstGeom prst="rect">
              <a:avLst/>
            </a:prstGeom>
          </p:spPr>
        </p:pic>
        <p:pic>
          <p:nvPicPr>
            <p:cNvPr id="12" name="Immagine 11">
              <a:extLst>
                <a:ext uri="{FF2B5EF4-FFF2-40B4-BE49-F238E27FC236}">
                  <a16:creationId xmlns:a16="http://schemas.microsoft.com/office/drawing/2014/main" id="{0E165DD5-E2B7-4C69-9621-6359D25EEF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78648" y="4551448"/>
              <a:ext cx="215175" cy="215175"/>
            </a:xfrm>
            <a:prstGeom prst="rect">
              <a:avLst/>
            </a:prstGeom>
          </p:spPr>
        </p:pic>
        <p:pic>
          <p:nvPicPr>
            <p:cNvPr id="13" name="Immagine 12">
              <a:extLst>
                <a:ext uri="{FF2B5EF4-FFF2-40B4-BE49-F238E27FC236}">
                  <a16:creationId xmlns:a16="http://schemas.microsoft.com/office/drawing/2014/main" id="{58307FAC-7F5E-45FA-9ADB-B12C8454C8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58452" y="4404662"/>
              <a:ext cx="215175" cy="215175"/>
            </a:xfrm>
            <a:prstGeom prst="rect">
              <a:avLst/>
            </a:prstGeom>
          </p:spPr>
        </p:pic>
        <p:pic>
          <p:nvPicPr>
            <p:cNvPr id="14" name="Immagine 13">
              <a:extLst>
                <a:ext uri="{FF2B5EF4-FFF2-40B4-BE49-F238E27FC236}">
                  <a16:creationId xmlns:a16="http://schemas.microsoft.com/office/drawing/2014/main" id="{F47927EE-304B-4BAA-A718-8C2C45EECD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85199" y="4476405"/>
              <a:ext cx="215175" cy="215175"/>
            </a:xfrm>
            <a:prstGeom prst="rect">
              <a:avLst/>
            </a:prstGeom>
          </p:spPr>
        </p:pic>
        <p:pic>
          <p:nvPicPr>
            <p:cNvPr id="15" name="Immagine 14">
              <a:extLst>
                <a:ext uri="{FF2B5EF4-FFF2-40B4-BE49-F238E27FC236}">
                  <a16:creationId xmlns:a16="http://schemas.microsoft.com/office/drawing/2014/main" id="{CD5CD4D6-697E-4CBB-94C9-13579DECED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45061" y="5788467"/>
              <a:ext cx="215175" cy="215175"/>
            </a:xfrm>
            <a:prstGeom prst="rect">
              <a:avLst/>
            </a:prstGeom>
          </p:spPr>
        </p:pic>
        <p:pic>
          <p:nvPicPr>
            <p:cNvPr id="16" name="Immagine 15">
              <a:extLst>
                <a:ext uri="{FF2B5EF4-FFF2-40B4-BE49-F238E27FC236}">
                  <a16:creationId xmlns:a16="http://schemas.microsoft.com/office/drawing/2014/main" id="{78A962B2-0484-4591-8ACF-F48D177D5F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9684" y="5787362"/>
              <a:ext cx="215175" cy="215175"/>
            </a:xfrm>
            <a:prstGeom prst="rect">
              <a:avLst/>
            </a:prstGeom>
          </p:spPr>
        </p:pic>
        <p:pic>
          <p:nvPicPr>
            <p:cNvPr id="17" name="Immagine 16">
              <a:extLst>
                <a:ext uri="{FF2B5EF4-FFF2-40B4-BE49-F238E27FC236}">
                  <a16:creationId xmlns:a16="http://schemas.microsoft.com/office/drawing/2014/main" id="{1FE25AFE-6FF0-4896-968B-6A230229CB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837585">
              <a:off x="4934803" y="5648363"/>
              <a:ext cx="215175" cy="215175"/>
            </a:xfrm>
            <a:prstGeom prst="rect">
              <a:avLst/>
            </a:prstGeom>
          </p:spPr>
        </p:pic>
        <p:pic>
          <p:nvPicPr>
            <p:cNvPr id="18" name="Immagine 17">
              <a:extLst>
                <a:ext uri="{FF2B5EF4-FFF2-40B4-BE49-F238E27FC236}">
                  <a16:creationId xmlns:a16="http://schemas.microsoft.com/office/drawing/2014/main" id="{203389EB-06C5-4CDC-93EA-9B936585F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1692" y="3297057"/>
              <a:ext cx="215175" cy="215175"/>
            </a:xfrm>
            <a:prstGeom prst="rect">
              <a:avLst/>
            </a:prstGeom>
          </p:spPr>
        </p:pic>
        <p:pic>
          <p:nvPicPr>
            <p:cNvPr id="19" name="Immagine 18">
              <a:extLst>
                <a:ext uri="{FF2B5EF4-FFF2-40B4-BE49-F238E27FC236}">
                  <a16:creationId xmlns:a16="http://schemas.microsoft.com/office/drawing/2014/main" id="{FDC2FB65-AD79-436D-9273-F54788023D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1845" y="5645857"/>
              <a:ext cx="215175" cy="215175"/>
            </a:xfrm>
            <a:prstGeom prst="rect">
              <a:avLst/>
            </a:prstGeom>
          </p:spPr>
        </p:pic>
        <p:pic>
          <p:nvPicPr>
            <p:cNvPr id="20" name="Immagine 19">
              <a:extLst>
                <a:ext uri="{FF2B5EF4-FFF2-40B4-BE49-F238E27FC236}">
                  <a16:creationId xmlns:a16="http://schemas.microsoft.com/office/drawing/2014/main" id="{2899FBA8-4CB2-4CA5-9678-8A9D83F18B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53902" y="5684790"/>
              <a:ext cx="215175" cy="215175"/>
            </a:xfrm>
            <a:prstGeom prst="rect">
              <a:avLst/>
            </a:prstGeom>
          </p:spPr>
        </p:pic>
        <p:pic>
          <p:nvPicPr>
            <p:cNvPr id="21" name="Immagine 20">
              <a:extLst>
                <a:ext uri="{FF2B5EF4-FFF2-40B4-BE49-F238E27FC236}">
                  <a16:creationId xmlns:a16="http://schemas.microsoft.com/office/drawing/2014/main" id="{8ADFC458-74DD-4F96-9BE1-9D707A9B85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00308" y="5684790"/>
              <a:ext cx="215175" cy="215175"/>
            </a:xfrm>
            <a:prstGeom prst="rect">
              <a:avLst/>
            </a:prstGeom>
          </p:spPr>
        </p:pic>
        <p:pic>
          <p:nvPicPr>
            <p:cNvPr id="22" name="Immagine 21">
              <a:extLst>
                <a:ext uri="{FF2B5EF4-FFF2-40B4-BE49-F238E27FC236}">
                  <a16:creationId xmlns:a16="http://schemas.microsoft.com/office/drawing/2014/main" id="{52663A02-5555-40DC-BDCE-08FE7E941D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88344" y="5777589"/>
              <a:ext cx="215175" cy="215175"/>
            </a:xfrm>
            <a:prstGeom prst="rect">
              <a:avLst/>
            </a:prstGeom>
          </p:spPr>
        </p:pic>
        <p:pic>
          <p:nvPicPr>
            <p:cNvPr id="23" name="Immagine 22">
              <a:extLst>
                <a:ext uri="{FF2B5EF4-FFF2-40B4-BE49-F238E27FC236}">
                  <a16:creationId xmlns:a16="http://schemas.microsoft.com/office/drawing/2014/main" id="{F9610A5E-F34C-4D46-AF68-B20801616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8072" y="4418752"/>
              <a:ext cx="215175" cy="215175"/>
            </a:xfrm>
            <a:prstGeom prst="rect">
              <a:avLst/>
            </a:prstGeom>
          </p:spPr>
        </p:pic>
        <p:pic>
          <p:nvPicPr>
            <p:cNvPr id="24" name="Immagine 23">
              <a:extLst>
                <a:ext uri="{FF2B5EF4-FFF2-40B4-BE49-F238E27FC236}">
                  <a16:creationId xmlns:a16="http://schemas.microsoft.com/office/drawing/2014/main" id="{411BEB91-C233-4D36-ABAD-C5072C5081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9782" y="3275132"/>
              <a:ext cx="215175" cy="215175"/>
            </a:xfrm>
            <a:prstGeom prst="rect">
              <a:avLst/>
            </a:prstGeom>
          </p:spPr>
        </p:pic>
        <p:sp>
          <p:nvSpPr>
            <p:cNvPr id="25" name="Rettangolo con angoli arrotondati 24">
              <a:extLst>
                <a:ext uri="{FF2B5EF4-FFF2-40B4-BE49-F238E27FC236}">
                  <a16:creationId xmlns:a16="http://schemas.microsoft.com/office/drawing/2014/main" id="{DFCDFA29-605C-4D36-AB13-A7BE26F54F72}"/>
                </a:ext>
              </a:extLst>
            </p:cNvPr>
            <p:cNvSpPr/>
            <p:nvPr/>
          </p:nvSpPr>
          <p:spPr>
            <a:xfrm>
              <a:off x="5642002" y="3430721"/>
              <a:ext cx="2116258" cy="214295"/>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nero, bianco, scuro&#10;&#10;Descrizione generata automaticamente">
              <a:extLst>
                <a:ext uri="{FF2B5EF4-FFF2-40B4-BE49-F238E27FC236}">
                  <a16:creationId xmlns:a16="http://schemas.microsoft.com/office/drawing/2014/main" id="{E637B289-A03D-4128-A6CB-1C9FB5AC898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3133674"/>
              <a:ext cx="529890" cy="553681"/>
            </a:xfrm>
            <a:prstGeom prst="rect">
              <a:avLst/>
            </a:prstGeom>
          </p:spPr>
        </p:pic>
        <p:pic>
          <p:nvPicPr>
            <p:cNvPr id="27" name="Immagine 26">
              <a:extLst>
                <a:ext uri="{FF2B5EF4-FFF2-40B4-BE49-F238E27FC236}">
                  <a16:creationId xmlns:a16="http://schemas.microsoft.com/office/drawing/2014/main" id="{A82E362A-EAAC-41C9-B0D7-57B7EF580E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5003" y="3210681"/>
              <a:ext cx="215175" cy="215175"/>
            </a:xfrm>
            <a:prstGeom prst="rect">
              <a:avLst/>
            </a:prstGeom>
          </p:spPr>
        </p:pic>
        <p:pic>
          <p:nvPicPr>
            <p:cNvPr id="28" name="Immagine 27">
              <a:extLst>
                <a:ext uri="{FF2B5EF4-FFF2-40B4-BE49-F238E27FC236}">
                  <a16:creationId xmlns:a16="http://schemas.microsoft.com/office/drawing/2014/main" id="{F4DD94D2-370B-42D9-A87D-0F80E25A65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87108" y="3210253"/>
              <a:ext cx="215175" cy="215175"/>
            </a:xfrm>
            <a:prstGeom prst="rect">
              <a:avLst/>
            </a:prstGeom>
          </p:spPr>
        </p:pic>
        <p:pic>
          <p:nvPicPr>
            <p:cNvPr id="29" name="Immagine 28">
              <a:extLst>
                <a:ext uri="{FF2B5EF4-FFF2-40B4-BE49-F238E27FC236}">
                  <a16:creationId xmlns:a16="http://schemas.microsoft.com/office/drawing/2014/main" id="{3CC7AD2E-4E4E-4F52-B774-F2E3C6959D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0569" y="4474941"/>
              <a:ext cx="215175" cy="215175"/>
            </a:xfrm>
            <a:prstGeom prst="rect">
              <a:avLst/>
            </a:prstGeom>
          </p:spPr>
        </p:pic>
        <p:pic>
          <p:nvPicPr>
            <p:cNvPr id="30" name="Immagine 29">
              <a:extLst>
                <a:ext uri="{FF2B5EF4-FFF2-40B4-BE49-F238E27FC236}">
                  <a16:creationId xmlns:a16="http://schemas.microsoft.com/office/drawing/2014/main" id="{BD757664-53C8-4802-86E2-BB3F97F77D94}"/>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3255615"/>
              <a:ext cx="624160" cy="489005"/>
            </a:xfrm>
            <a:prstGeom prst="rect">
              <a:avLst/>
            </a:prstGeom>
          </p:spPr>
        </p:pic>
        <p:pic>
          <p:nvPicPr>
            <p:cNvPr id="31" name="Elemento grafico 30">
              <a:extLst>
                <a:ext uri="{FF2B5EF4-FFF2-40B4-BE49-F238E27FC236}">
                  <a16:creationId xmlns:a16="http://schemas.microsoft.com/office/drawing/2014/main" id="{03072870-4B60-4414-BEF0-169C9776D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501762" y="3038943"/>
              <a:ext cx="324016" cy="648412"/>
            </a:xfrm>
            <a:prstGeom prst="rect">
              <a:avLst/>
            </a:prstGeom>
          </p:spPr>
        </p:pic>
        <p:pic>
          <p:nvPicPr>
            <p:cNvPr id="32" name="Elemento grafico 31">
              <a:extLst>
                <a:ext uri="{FF2B5EF4-FFF2-40B4-BE49-F238E27FC236}">
                  <a16:creationId xmlns:a16="http://schemas.microsoft.com/office/drawing/2014/main" id="{84D63043-3DF6-4986-B428-0A1329FDA3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359846" y="3038943"/>
              <a:ext cx="324016" cy="648412"/>
            </a:xfrm>
            <a:prstGeom prst="rect">
              <a:avLst/>
            </a:prstGeom>
          </p:spPr>
        </p:pic>
        <p:sp>
          <p:nvSpPr>
            <p:cNvPr id="33" name="Rettangolo con angoli arrotondati 32">
              <a:extLst>
                <a:ext uri="{FF2B5EF4-FFF2-40B4-BE49-F238E27FC236}">
                  <a16:creationId xmlns:a16="http://schemas.microsoft.com/office/drawing/2014/main" id="{61B1AABE-31AA-49F7-B284-7FF450762062}"/>
                </a:ext>
              </a:extLst>
            </p:cNvPr>
            <p:cNvSpPr/>
            <p:nvPr/>
          </p:nvSpPr>
          <p:spPr>
            <a:xfrm>
              <a:off x="5642002" y="4643016"/>
              <a:ext cx="2116258" cy="214294"/>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4" name="Immagine 33" descr="Immagine che contiene nero, bianco, scuro&#10;&#10;Descrizione generata automaticamente">
              <a:extLst>
                <a:ext uri="{FF2B5EF4-FFF2-40B4-BE49-F238E27FC236}">
                  <a16:creationId xmlns:a16="http://schemas.microsoft.com/office/drawing/2014/main" id="{01A9B857-12FA-4357-93F8-8842766686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4345969"/>
              <a:ext cx="529890" cy="553681"/>
            </a:xfrm>
            <a:prstGeom prst="rect">
              <a:avLst/>
            </a:prstGeom>
          </p:spPr>
        </p:pic>
        <p:pic>
          <p:nvPicPr>
            <p:cNvPr id="35" name="Immagine 34">
              <a:extLst>
                <a:ext uri="{FF2B5EF4-FFF2-40B4-BE49-F238E27FC236}">
                  <a16:creationId xmlns:a16="http://schemas.microsoft.com/office/drawing/2014/main" id="{886F6AFE-6C10-452E-8657-9DF62B9F09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87108" y="4422549"/>
              <a:ext cx="215175" cy="215175"/>
            </a:xfrm>
            <a:prstGeom prst="rect">
              <a:avLst/>
            </a:prstGeom>
          </p:spPr>
        </p:pic>
        <p:pic>
          <p:nvPicPr>
            <p:cNvPr id="36" name="Immagine 35">
              <a:extLst>
                <a:ext uri="{FF2B5EF4-FFF2-40B4-BE49-F238E27FC236}">
                  <a16:creationId xmlns:a16="http://schemas.microsoft.com/office/drawing/2014/main" id="{07552D5F-377B-4894-9E24-7A055D5EC773}"/>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4467910"/>
              <a:ext cx="624160" cy="489005"/>
            </a:xfrm>
            <a:prstGeom prst="rect">
              <a:avLst/>
            </a:prstGeom>
          </p:spPr>
        </p:pic>
        <p:pic>
          <p:nvPicPr>
            <p:cNvPr id="37" name="Elemento grafico 36">
              <a:extLst>
                <a:ext uri="{FF2B5EF4-FFF2-40B4-BE49-F238E27FC236}">
                  <a16:creationId xmlns:a16="http://schemas.microsoft.com/office/drawing/2014/main" id="{0B5EBBF5-EEDD-4ABC-9830-C4F1A86373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051427" y="4237185"/>
              <a:ext cx="324016" cy="648412"/>
            </a:xfrm>
            <a:prstGeom prst="rect">
              <a:avLst/>
            </a:prstGeom>
          </p:spPr>
        </p:pic>
        <p:sp>
          <p:nvSpPr>
            <p:cNvPr id="38" name="Rettangolo con angoli arrotondati 37">
              <a:extLst>
                <a:ext uri="{FF2B5EF4-FFF2-40B4-BE49-F238E27FC236}">
                  <a16:creationId xmlns:a16="http://schemas.microsoft.com/office/drawing/2014/main" id="{CB8B892F-1AFB-4459-B867-73440CA6622C}"/>
                </a:ext>
              </a:extLst>
            </p:cNvPr>
            <p:cNvSpPr/>
            <p:nvPr/>
          </p:nvSpPr>
          <p:spPr>
            <a:xfrm>
              <a:off x="5642002" y="5845934"/>
              <a:ext cx="2116258" cy="214294"/>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descr="Immagine che contiene nero, bianco, scuro&#10;&#10;Descrizione generata automaticamente">
              <a:extLst>
                <a:ext uri="{FF2B5EF4-FFF2-40B4-BE49-F238E27FC236}">
                  <a16:creationId xmlns:a16="http://schemas.microsoft.com/office/drawing/2014/main" id="{B12C69C9-C8A0-429B-800E-B598F275B6B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14022" y="5548887"/>
              <a:ext cx="529890" cy="553681"/>
            </a:xfrm>
            <a:prstGeom prst="rect">
              <a:avLst/>
            </a:prstGeom>
          </p:spPr>
        </p:pic>
        <p:pic>
          <p:nvPicPr>
            <p:cNvPr id="40" name="Immagine 39">
              <a:extLst>
                <a:ext uri="{FF2B5EF4-FFF2-40B4-BE49-F238E27FC236}">
                  <a16:creationId xmlns:a16="http://schemas.microsoft.com/office/drawing/2014/main" id="{88FFA117-1C5F-4E66-89AB-637B9AFB11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74354" y="5702706"/>
              <a:ext cx="215175" cy="215175"/>
            </a:xfrm>
            <a:prstGeom prst="rect">
              <a:avLst/>
            </a:prstGeom>
          </p:spPr>
        </p:pic>
        <p:pic>
          <p:nvPicPr>
            <p:cNvPr id="41" name="Immagine 40">
              <a:extLst>
                <a:ext uri="{FF2B5EF4-FFF2-40B4-BE49-F238E27FC236}">
                  <a16:creationId xmlns:a16="http://schemas.microsoft.com/office/drawing/2014/main" id="{9218A102-250B-4AE3-8530-719B1F1178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30914" y="5705532"/>
              <a:ext cx="215175" cy="215175"/>
            </a:xfrm>
            <a:prstGeom prst="rect">
              <a:avLst/>
            </a:prstGeom>
          </p:spPr>
        </p:pic>
        <p:pic>
          <p:nvPicPr>
            <p:cNvPr id="42" name="Immagine 41">
              <a:extLst>
                <a:ext uri="{FF2B5EF4-FFF2-40B4-BE49-F238E27FC236}">
                  <a16:creationId xmlns:a16="http://schemas.microsoft.com/office/drawing/2014/main" id="{82712A34-7B9E-4220-9A4A-2D6818097FCC}"/>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90495" y="5670828"/>
              <a:ext cx="624160" cy="489005"/>
            </a:xfrm>
            <a:prstGeom prst="rect">
              <a:avLst/>
            </a:prstGeom>
          </p:spPr>
        </p:pic>
        <p:pic>
          <p:nvPicPr>
            <p:cNvPr id="43" name="Elemento grafico 42">
              <a:extLst>
                <a:ext uri="{FF2B5EF4-FFF2-40B4-BE49-F238E27FC236}">
                  <a16:creationId xmlns:a16="http://schemas.microsoft.com/office/drawing/2014/main" id="{9AC9B1FF-3BC2-4715-8C98-1992180E5B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501762" y="5462749"/>
              <a:ext cx="324016" cy="639819"/>
            </a:xfrm>
            <a:prstGeom prst="rect">
              <a:avLst/>
            </a:prstGeom>
          </p:spPr>
        </p:pic>
        <p:pic>
          <p:nvPicPr>
            <p:cNvPr id="44" name="Immagine 43">
              <a:extLst>
                <a:ext uri="{FF2B5EF4-FFF2-40B4-BE49-F238E27FC236}">
                  <a16:creationId xmlns:a16="http://schemas.microsoft.com/office/drawing/2014/main" id="{6F242652-5A0D-426C-98D9-6D1A08D65E8B}"/>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3929" y="5653160"/>
              <a:ext cx="624160" cy="489005"/>
            </a:xfrm>
            <a:prstGeom prst="rect">
              <a:avLst/>
            </a:prstGeom>
          </p:spPr>
        </p:pic>
        <p:pic>
          <p:nvPicPr>
            <p:cNvPr id="45" name="Elemento grafico 44">
              <a:extLst>
                <a:ext uri="{FF2B5EF4-FFF2-40B4-BE49-F238E27FC236}">
                  <a16:creationId xmlns:a16="http://schemas.microsoft.com/office/drawing/2014/main" id="{9F55CBFA-E874-43EE-9CB8-EBC00F9E0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446360" y="5454156"/>
              <a:ext cx="324016" cy="648412"/>
            </a:xfrm>
            <a:prstGeom prst="rect">
              <a:avLst/>
            </a:prstGeom>
          </p:spPr>
        </p:pic>
        <p:pic>
          <p:nvPicPr>
            <p:cNvPr id="46" name="Elemento grafico 45">
              <a:extLst>
                <a:ext uri="{FF2B5EF4-FFF2-40B4-BE49-F238E27FC236}">
                  <a16:creationId xmlns:a16="http://schemas.microsoft.com/office/drawing/2014/main" id="{93E99A50-8CB3-4A68-94E3-CDCCFA6C2B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2192057" y="5454155"/>
              <a:ext cx="324016" cy="648412"/>
            </a:xfrm>
            <a:prstGeom prst="rect">
              <a:avLst/>
            </a:prstGeom>
          </p:spPr>
        </p:pic>
        <p:pic>
          <p:nvPicPr>
            <p:cNvPr id="47" name="Immagine 46">
              <a:extLst>
                <a:ext uri="{FF2B5EF4-FFF2-40B4-BE49-F238E27FC236}">
                  <a16:creationId xmlns:a16="http://schemas.microsoft.com/office/drawing/2014/main" id="{D42959CB-F523-49F0-B9F5-203311E0BD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91734" y="4423509"/>
              <a:ext cx="215175" cy="215175"/>
            </a:xfrm>
            <a:prstGeom prst="rect">
              <a:avLst/>
            </a:prstGeom>
          </p:spPr>
        </p:pic>
        <p:pic>
          <p:nvPicPr>
            <p:cNvPr id="48" name="Immagine 47">
              <a:extLst>
                <a:ext uri="{FF2B5EF4-FFF2-40B4-BE49-F238E27FC236}">
                  <a16:creationId xmlns:a16="http://schemas.microsoft.com/office/drawing/2014/main" id="{D8F982CE-F2D1-4A4A-A686-24F6DC1031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11409" y="5637703"/>
              <a:ext cx="215175" cy="215175"/>
            </a:xfrm>
            <a:prstGeom prst="rect">
              <a:avLst/>
            </a:prstGeom>
          </p:spPr>
        </p:pic>
        <p:pic>
          <p:nvPicPr>
            <p:cNvPr id="49" name="Immagine 48">
              <a:extLst>
                <a:ext uri="{FF2B5EF4-FFF2-40B4-BE49-F238E27FC236}">
                  <a16:creationId xmlns:a16="http://schemas.microsoft.com/office/drawing/2014/main" id="{93F0C856-66C1-4FF3-ACC2-F59DA5DB99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72930" y="3211641"/>
              <a:ext cx="215175" cy="215175"/>
            </a:xfrm>
            <a:prstGeom prst="rect">
              <a:avLst/>
            </a:prstGeom>
          </p:spPr>
        </p:pic>
        <p:pic>
          <p:nvPicPr>
            <p:cNvPr id="50" name="Immagine 49">
              <a:extLst>
                <a:ext uri="{FF2B5EF4-FFF2-40B4-BE49-F238E27FC236}">
                  <a16:creationId xmlns:a16="http://schemas.microsoft.com/office/drawing/2014/main" id="{8ACB4F4B-EC83-4537-AA87-8081C2B8C8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07802" y="3210681"/>
              <a:ext cx="215175" cy="215175"/>
            </a:xfrm>
            <a:prstGeom prst="rect">
              <a:avLst/>
            </a:prstGeom>
          </p:spPr>
        </p:pic>
        <p:pic>
          <p:nvPicPr>
            <p:cNvPr id="51" name="Immagine 50">
              <a:extLst>
                <a:ext uri="{FF2B5EF4-FFF2-40B4-BE49-F238E27FC236}">
                  <a16:creationId xmlns:a16="http://schemas.microsoft.com/office/drawing/2014/main" id="{3274B2D5-184C-4DC3-B6BC-D1D48B1643F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2466" y="4474124"/>
              <a:ext cx="215175" cy="215175"/>
            </a:xfrm>
            <a:prstGeom prst="rect">
              <a:avLst/>
            </a:prstGeom>
          </p:spPr>
        </p:pic>
        <p:pic>
          <p:nvPicPr>
            <p:cNvPr id="52" name="Immagine 51">
              <a:extLst>
                <a:ext uri="{FF2B5EF4-FFF2-40B4-BE49-F238E27FC236}">
                  <a16:creationId xmlns:a16="http://schemas.microsoft.com/office/drawing/2014/main" id="{4089629D-1DCA-4613-9FD0-480F0C811501}"/>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87542" y="4461262"/>
              <a:ext cx="624160" cy="489005"/>
            </a:xfrm>
            <a:prstGeom prst="rect">
              <a:avLst/>
            </a:prstGeom>
          </p:spPr>
        </p:pic>
        <p:pic>
          <p:nvPicPr>
            <p:cNvPr id="53" name="Elemento grafico 52">
              <a:extLst>
                <a:ext uri="{FF2B5EF4-FFF2-40B4-BE49-F238E27FC236}">
                  <a16:creationId xmlns:a16="http://schemas.microsoft.com/office/drawing/2014/main" id="{78E9C5B3-9272-4CA9-A3EB-532B0C18C6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 uri="{837473B0-CC2E-450A-ABE3-18F120FF3D39}">
                  <a1611:picAttrSrcUrl xmlns:a1611="http://schemas.microsoft.com/office/drawing/2016/11/main" r:id="rId10"/>
                </a:ext>
              </a:extLst>
            </a:blip>
            <a:stretch>
              <a:fillRect/>
            </a:stretch>
          </p:blipFill>
          <p:spPr>
            <a:xfrm>
              <a:off x="1445530" y="4345910"/>
              <a:ext cx="324016" cy="648412"/>
            </a:xfrm>
            <a:prstGeom prst="rect">
              <a:avLst/>
            </a:prstGeom>
          </p:spPr>
        </p:pic>
        <p:cxnSp>
          <p:nvCxnSpPr>
            <p:cNvPr id="54" name="Connettore 2 53">
              <a:extLst>
                <a:ext uri="{FF2B5EF4-FFF2-40B4-BE49-F238E27FC236}">
                  <a16:creationId xmlns:a16="http://schemas.microsoft.com/office/drawing/2014/main" id="{88032846-2E2D-4CC4-B57B-A01B3C7DDABF}"/>
                </a:ext>
              </a:extLst>
            </p:cNvPr>
            <p:cNvCxnSpPr>
              <a:cxnSpLocks/>
            </p:cNvCxnSpPr>
            <p:nvPr/>
          </p:nvCxnSpPr>
          <p:spPr>
            <a:xfrm>
              <a:off x="1814243" y="4704983"/>
              <a:ext cx="1766863" cy="0"/>
            </a:xfrm>
            <a:prstGeom prst="straightConnector1">
              <a:avLst/>
            </a:prstGeom>
            <a:ln w="19050" cap="flat" cmpd="sng" algn="ctr">
              <a:solidFill>
                <a:schemeClr val="dk1"/>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7" name="Gruppo 56">
            <a:extLst>
              <a:ext uri="{FF2B5EF4-FFF2-40B4-BE49-F238E27FC236}">
                <a16:creationId xmlns:a16="http://schemas.microsoft.com/office/drawing/2014/main" id="{E88633BC-224C-4E62-AFC6-BF855C1974F4}"/>
              </a:ext>
            </a:extLst>
          </p:cNvPr>
          <p:cNvGrpSpPr/>
          <p:nvPr/>
        </p:nvGrpSpPr>
        <p:grpSpPr>
          <a:xfrm>
            <a:off x="6588144" y="1659255"/>
            <a:ext cx="4624826" cy="2643118"/>
            <a:chOff x="1602557" y="2433397"/>
            <a:chExt cx="6683604" cy="3819721"/>
          </a:xfrm>
        </p:grpSpPr>
        <p:grpSp>
          <p:nvGrpSpPr>
            <p:cNvPr id="58" name="Gruppo 57">
              <a:extLst>
                <a:ext uri="{FF2B5EF4-FFF2-40B4-BE49-F238E27FC236}">
                  <a16:creationId xmlns:a16="http://schemas.microsoft.com/office/drawing/2014/main" id="{DBD0AB5A-47CA-463C-BE73-455BE936B256}"/>
                </a:ext>
              </a:extLst>
            </p:cNvPr>
            <p:cNvGrpSpPr/>
            <p:nvPr/>
          </p:nvGrpSpPr>
          <p:grpSpPr>
            <a:xfrm>
              <a:off x="4823446" y="2795280"/>
              <a:ext cx="1342546" cy="330431"/>
              <a:chOff x="556181" y="424206"/>
              <a:chExt cx="1621411" cy="399066"/>
            </a:xfrm>
          </p:grpSpPr>
          <p:cxnSp>
            <p:nvCxnSpPr>
              <p:cNvPr id="125" name="Connettore diritto 124">
                <a:extLst>
                  <a:ext uri="{FF2B5EF4-FFF2-40B4-BE49-F238E27FC236}">
                    <a16:creationId xmlns:a16="http://schemas.microsoft.com/office/drawing/2014/main" id="{A06018EF-A0B7-4121-877E-F671687D00A0}"/>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nettore diritto 125">
                <a:extLst>
                  <a:ext uri="{FF2B5EF4-FFF2-40B4-BE49-F238E27FC236}">
                    <a16:creationId xmlns:a16="http://schemas.microsoft.com/office/drawing/2014/main" id="{3F54E46F-137B-4B9B-A03A-B93F122A4013}"/>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C7A644A6-24EC-42DC-95FC-4E6573A74D47}"/>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a:extLst>
                  <a:ext uri="{FF2B5EF4-FFF2-40B4-BE49-F238E27FC236}">
                    <a16:creationId xmlns:a16="http://schemas.microsoft.com/office/drawing/2014/main" id="{9E71470F-792E-4D7E-BDBB-7DE510D2D50C}"/>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a:extLst>
                  <a:ext uri="{FF2B5EF4-FFF2-40B4-BE49-F238E27FC236}">
                    <a16:creationId xmlns:a16="http://schemas.microsoft.com/office/drawing/2014/main" id="{0D5D86D8-E2D3-48F7-9FDF-ABAF1BCD45E1}"/>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a:extLst>
                  <a:ext uri="{FF2B5EF4-FFF2-40B4-BE49-F238E27FC236}">
                    <a16:creationId xmlns:a16="http://schemas.microsoft.com/office/drawing/2014/main" id="{E3D1FF72-BF3A-40F4-A8B3-E3CD9FD6BC45}"/>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nettore diritto 130">
                <a:extLst>
                  <a:ext uri="{FF2B5EF4-FFF2-40B4-BE49-F238E27FC236}">
                    <a16:creationId xmlns:a16="http://schemas.microsoft.com/office/drawing/2014/main" id="{82B7A03B-2A07-4D87-BA39-EA95457E4F97}"/>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a:extLst>
                  <a:ext uri="{FF2B5EF4-FFF2-40B4-BE49-F238E27FC236}">
                    <a16:creationId xmlns:a16="http://schemas.microsoft.com/office/drawing/2014/main" id="{64399940-006D-46DD-AB53-3469E9C269C2}"/>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po 58">
              <a:extLst>
                <a:ext uri="{FF2B5EF4-FFF2-40B4-BE49-F238E27FC236}">
                  <a16:creationId xmlns:a16="http://schemas.microsoft.com/office/drawing/2014/main" id="{FBB3EA22-E344-4A78-ABDC-4FE3929067F9}"/>
                </a:ext>
              </a:extLst>
            </p:cNvPr>
            <p:cNvGrpSpPr/>
            <p:nvPr/>
          </p:nvGrpSpPr>
          <p:grpSpPr>
            <a:xfrm>
              <a:off x="4823446" y="3452244"/>
              <a:ext cx="1342546" cy="330431"/>
              <a:chOff x="556181" y="424206"/>
              <a:chExt cx="1621411" cy="399066"/>
            </a:xfrm>
          </p:grpSpPr>
          <p:cxnSp>
            <p:nvCxnSpPr>
              <p:cNvPr id="117" name="Connettore diritto 116">
                <a:extLst>
                  <a:ext uri="{FF2B5EF4-FFF2-40B4-BE49-F238E27FC236}">
                    <a16:creationId xmlns:a16="http://schemas.microsoft.com/office/drawing/2014/main" id="{A0AC6E6D-A83E-4975-B8D2-ACDC2981FEE2}"/>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9C709C3C-D5EB-4070-88EA-ECA94E29DD3D}"/>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a:extLst>
                  <a:ext uri="{FF2B5EF4-FFF2-40B4-BE49-F238E27FC236}">
                    <a16:creationId xmlns:a16="http://schemas.microsoft.com/office/drawing/2014/main" id="{07824479-9D6B-4BBF-9A25-8AB9D9E83668}"/>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Connettore diritto 119">
                <a:extLst>
                  <a:ext uri="{FF2B5EF4-FFF2-40B4-BE49-F238E27FC236}">
                    <a16:creationId xmlns:a16="http://schemas.microsoft.com/office/drawing/2014/main" id="{CA5C8545-A23A-457B-B340-A853C26E3E15}"/>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Connettore diritto 120">
                <a:extLst>
                  <a:ext uri="{FF2B5EF4-FFF2-40B4-BE49-F238E27FC236}">
                    <a16:creationId xmlns:a16="http://schemas.microsoft.com/office/drawing/2014/main" id="{D447557C-982B-42BA-988B-D18BE3FB5945}"/>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a:extLst>
                  <a:ext uri="{FF2B5EF4-FFF2-40B4-BE49-F238E27FC236}">
                    <a16:creationId xmlns:a16="http://schemas.microsoft.com/office/drawing/2014/main" id="{E1F48B6B-EDDF-4ECE-9A7D-6C48C39BD298}"/>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a:extLst>
                  <a:ext uri="{FF2B5EF4-FFF2-40B4-BE49-F238E27FC236}">
                    <a16:creationId xmlns:a16="http://schemas.microsoft.com/office/drawing/2014/main" id="{8CE59EFD-7D51-434E-995A-26AB07C4CAEE}"/>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a:extLst>
                  <a:ext uri="{FF2B5EF4-FFF2-40B4-BE49-F238E27FC236}">
                    <a16:creationId xmlns:a16="http://schemas.microsoft.com/office/drawing/2014/main" id="{999DA149-50AB-4BBC-BCCB-D4E6E4B69EF4}"/>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uppo 59">
              <a:extLst>
                <a:ext uri="{FF2B5EF4-FFF2-40B4-BE49-F238E27FC236}">
                  <a16:creationId xmlns:a16="http://schemas.microsoft.com/office/drawing/2014/main" id="{178FE4B6-D573-44C3-A93C-3E65E4CED3A3}"/>
                </a:ext>
              </a:extLst>
            </p:cNvPr>
            <p:cNvGrpSpPr/>
            <p:nvPr/>
          </p:nvGrpSpPr>
          <p:grpSpPr>
            <a:xfrm>
              <a:off x="4833853" y="4109208"/>
              <a:ext cx="1342546" cy="330431"/>
              <a:chOff x="556181" y="424206"/>
              <a:chExt cx="1621411" cy="399066"/>
            </a:xfrm>
          </p:grpSpPr>
          <p:cxnSp>
            <p:nvCxnSpPr>
              <p:cNvPr id="109" name="Connettore diritto 108">
                <a:extLst>
                  <a:ext uri="{FF2B5EF4-FFF2-40B4-BE49-F238E27FC236}">
                    <a16:creationId xmlns:a16="http://schemas.microsoft.com/office/drawing/2014/main" id="{CB4FAB97-FC84-48E8-92CD-3F717D27939D}"/>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6C730AA5-DC31-4524-B56D-6F002B631B09}"/>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36F8A7CB-0755-475A-A9DB-53D56D3D11F1}"/>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D8D7F251-B2B5-44BE-9643-B9530337D3AA}"/>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ttore diritto 112">
                <a:extLst>
                  <a:ext uri="{FF2B5EF4-FFF2-40B4-BE49-F238E27FC236}">
                    <a16:creationId xmlns:a16="http://schemas.microsoft.com/office/drawing/2014/main" id="{B96AA830-8C80-48FB-AB64-9ECDAB65AAE2}"/>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8E088F03-A744-4677-8543-035064B06AB1}"/>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nettore diritto 114">
                <a:extLst>
                  <a:ext uri="{FF2B5EF4-FFF2-40B4-BE49-F238E27FC236}">
                    <a16:creationId xmlns:a16="http://schemas.microsoft.com/office/drawing/2014/main" id="{91D416DC-73E2-4075-8E5D-AE0B32A5A0D4}"/>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7D6CE9F8-7DC8-4274-87CA-99A4BBA9FCFF}"/>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uppo 60">
              <a:extLst>
                <a:ext uri="{FF2B5EF4-FFF2-40B4-BE49-F238E27FC236}">
                  <a16:creationId xmlns:a16="http://schemas.microsoft.com/office/drawing/2014/main" id="{2270AFA4-B0E0-400C-9332-A344233C8C92}"/>
                </a:ext>
              </a:extLst>
            </p:cNvPr>
            <p:cNvGrpSpPr/>
            <p:nvPr/>
          </p:nvGrpSpPr>
          <p:grpSpPr>
            <a:xfrm>
              <a:off x="4833853" y="4766173"/>
              <a:ext cx="1342546" cy="330431"/>
              <a:chOff x="556181" y="424206"/>
              <a:chExt cx="1621411" cy="399066"/>
            </a:xfrm>
          </p:grpSpPr>
          <p:cxnSp>
            <p:nvCxnSpPr>
              <p:cNvPr id="101" name="Connettore diritto 100">
                <a:extLst>
                  <a:ext uri="{FF2B5EF4-FFF2-40B4-BE49-F238E27FC236}">
                    <a16:creationId xmlns:a16="http://schemas.microsoft.com/office/drawing/2014/main" id="{91DF85E3-438C-494C-B185-435D1D066859}"/>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8F44A787-113B-4F3E-AEF6-070E36144F7D}"/>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9921F1A6-0C9D-46DC-8DB5-FBA2C0C024DD}"/>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1260110A-2D66-455E-BB1D-BC81A9F53DCD}"/>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032DF656-4CD2-423E-8013-562CEA8D11E9}"/>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3CCA94E4-CCCA-42B5-B9DF-9936E95AFF1C}"/>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4D3D8C46-B9DD-474B-947D-B4AD1C3E8B1F}"/>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27D99E33-BB1A-403B-A86A-DC089295489E}"/>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uppo 61">
              <a:extLst>
                <a:ext uri="{FF2B5EF4-FFF2-40B4-BE49-F238E27FC236}">
                  <a16:creationId xmlns:a16="http://schemas.microsoft.com/office/drawing/2014/main" id="{4D1000D6-8451-47D7-936B-9424DAA87557}"/>
                </a:ext>
              </a:extLst>
            </p:cNvPr>
            <p:cNvGrpSpPr/>
            <p:nvPr/>
          </p:nvGrpSpPr>
          <p:grpSpPr>
            <a:xfrm>
              <a:off x="4844260" y="5846586"/>
              <a:ext cx="1342546" cy="330431"/>
              <a:chOff x="556181" y="424206"/>
              <a:chExt cx="1621411" cy="399066"/>
            </a:xfrm>
          </p:grpSpPr>
          <p:cxnSp>
            <p:nvCxnSpPr>
              <p:cNvPr id="93" name="Connettore diritto 92">
                <a:extLst>
                  <a:ext uri="{FF2B5EF4-FFF2-40B4-BE49-F238E27FC236}">
                    <a16:creationId xmlns:a16="http://schemas.microsoft.com/office/drawing/2014/main" id="{D3301834-2082-4795-A0A8-4B538ABE55DE}"/>
                  </a:ext>
                </a:extLst>
              </p:cNvPr>
              <p:cNvCxnSpPr/>
              <p:nvPr/>
            </p:nvCxnSpPr>
            <p:spPr>
              <a:xfrm>
                <a:off x="556181" y="424206"/>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ttore diritto 93">
                <a:extLst>
                  <a:ext uri="{FF2B5EF4-FFF2-40B4-BE49-F238E27FC236}">
                    <a16:creationId xmlns:a16="http://schemas.microsoft.com/office/drawing/2014/main" id="{8E195F7A-F044-42CE-A04F-6B414788F6C8}"/>
                  </a:ext>
                </a:extLst>
              </p:cNvPr>
              <p:cNvCxnSpPr/>
              <p:nvPr/>
            </p:nvCxnSpPr>
            <p:spPr>
              <a:xfrm>
                <a:off x="556181" y="821703"/>
                <a:ext cx="1621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F2826BEF-4EA8-427A-A193-ED563DC2E907}"/>
                  </a:ext>
                </a:extLst>
              </p:cNvPr>
              <p:cNvCxnSpPr>
                <a:cxnSpLocks/>
              </p:cNvCxnSpPr>
              <p:nvPr/>
            </p:nvCxnSpPr>
            <p:spPr>
              <a:xfrm flipV="1">
                <a:off x="2177592"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84D655AE-114E-4669-A51E-9F716AB9F202}"/>
                  </a:ext>
                </a:extLst>
              </p:cNvPr>
              <p:cNvCxnSpPr>
                <a:cxnSpLocks/>
              </p:cNvCxnSpPr>
              <p:nvPr/>
            </p:nvCxnSpPr>
            <p:spPr>
              <a:xfrm flipV="1">
                <a:off x="1915213"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898FBD8C-42E3-4C52-B07B-B94DDF1633B0}"/>
                  </a:ext>
                </a:extLst>
              </p:cNvPr>
              <p:cNvCxnSpPr>
                <a:cxnSpLocks/>
              </p:cNvCxnSpPr>
              <p:nvPr/>
            </p:nvCxnSpPr>
            <p:spPr>
              <a:xfrm flipV="1">
                <a:off x="1633980"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D2CA06A1-4ECF-452D-AA8C-090E1BCDD972}"/>
                  </a:ext>
                </a:extLst>
              </p:cNvPr>
              <p:cNvCxnSpPr>
                <a:cxnSpLocks/>
              </p:cNvCxnSpPr>
              <p:nvPr/>
            </p:nvCxnSpPr>
            <p:spPr>
              <a:xfrm flipV="1">
                <a:off x="1352748"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10B86F34-40A2-43E9-B254-75CE05258214}"/>
                  </a:ext>
                </a:extLst>
              </p:cNvPr>
              <p:cNvCxnSpPr>
                <a:cxnSpLocks/>
              </p:cNvCxnSpPr>
              <p:nvPr/>
            </p:nvCxnSpPr>
            <p:spPr>
              <a:xfrm flipV="1">
                <a:off x="1087224" y="424206"/>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0F6E8978-F334-4E91-A91B-D83116E32626}"/>
                  </a:ext>
                </a:extLst>
              </p:cNvPr>
              <p:cNvCxnSpPr>
                <a:cxnSpLocks/>
              </p:cNvCxnSpPr>
              <p:nvPr/>
            </p:nvCxnSpPr>
            <p:spPr>
              <a:xfrm flipV="1">
                <a:off x="824845" y="425775"/>
                <a:ext cx="0" cy="3974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Ovale 62">
              <a:extLst>
                <a:ext uri="{FF2B5EF4-FFF2-40B4-BE49-F238E27FC236}">
                  <a16:creationId xmlns:a16="http://schemas.microsoft.com/office/drawing/2014/main" id="{3BCCFCCA-2F7F-4775-8AFB-E18AC6B05883}"/>
                </a:ext>
              </a:extLst>
            </p:cNvPr>
            <p:cNvSpPr/>
            <p:nvPr/>
          </p:nvSpPr>
          <p:spPr>
            <a:xfrm>
              <a:off x="6269415" y="2717878"/>
              <a:ext cx="483941" cy="483934"/>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Ovale 63">
              <a:extLst>
                <a:ext uri="{FF2B5EF4-FFF2-40B4-BE49-F238E27FC236}">
                  <a16:creationId xmlns:a16="http://schemas.microsoft.com/office/drawing/2014/main" id="{22A0F6D0-1041-49CE-9F14-CB1A385BA564}"/>
                </a:ext>
              </a:extLst>
            </p:cNvPr>
            <p:cNvSpPr/>
            <p:nvPr/>
          </p:nvSpPr>
          <p:spPr>
            <a:xfrm>
              <a:off x="6269415" y="3374843"/>
              <a:ext cx="483941" cy="483934"/>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269ACCE2-675D-44DF-8F1C-FACBB8BD8757}"/>
                </a:ext>
              </a:extLst>
            </p:cNvPr>
            <p:cNvSpPr/>
            <p:nvPr/>
          </p:nvSpPr>
          <p:spPr>
            <a:xfrm>
              <a:off x="6272016" y="4031807"/>
              <a:ext cx="483941" cy="483934"/>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72A78E22-2292-4BA4-8857-2E9E1E168F2D}"/>
                </a:ext>
              </a:extLst>
            </p:cNvPr>
            <p:cNvSpPr/>
            <p:nvPr/>
          </p:nvSpPr>
          <p:spPr>
            <a:xfrm>
              <a:off x="6279822" y="4684540"/>
              <a:ext cx="483941" cy="483934"/>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5B829592-56C1-4A16-B500-12095A439624}"/>
                </a:ext>
              </a:extLst>
            </p:cNvPr>
            <p:cNvSpPr/>
            <p:nvPr/>
          </p:nvSpPr>
          <p:spPr>
            <a:xfrm>
              <a:off x="6279822" y="5769184"/>
              <a:ext cx="483941" cy="483934"/>
            </a:xfrm>
            <a:prstGeom prst="ellipse">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CasellaDiTesto 67">
              <a:extLst>
                <a:ext uri="{FF2B5EF4-FFF2-40B4-BE49-F238E27FC236}">
                  <a16:creationId xmlns:a16="http://schemas.microsoft.com/office/drawing/2014/main" id="{F2C4169A-A4EC-4D28-A5A2-38BBEEF52076}"/>
                </a:ext>
              </a:extLst>
            </p:cNvPr>
            <p:cNvSpPr txBox="1"/>
            <p:nvPr/>
          </p:nvSpPr>
          <p:spPr>
            <a:xfrm rot="5400000">
              <a:off x="5278441" y="5245135"/>
              <a:ext cx="619924" cy="451615"/>
            </a:xfrm>
            <a:prstGeom prst="rect">
              <a:avLst/>
            </a:prstGeom>
            <a:noFill/>
          </p:spPr>
          <p:txBody>
            <a:bodyPr wrap="none" rtlCol="0">
              <a:spAutoFit/>
            </a:bodyPr>
            <a:lstStyle/>
            <a:p>
              <a:r>
                <a:rPr lang="it-IT" sz="1200" b="1" dirty="0"/>
                <a:t>. . .</a:t>
              </a:r>
            </a:p>
          </p:txBody>
        </p:sp>
        <p:cxnSp>
          <p:nvCxnSpPr>
            <p:cNvPr id="69" name="Connettore 2 68">
              <a:extLst>
                <a:ext uri="{FF2B5EF4-FFF2-40B4-BE49-F238E27FC236}">
                  <a16:creationId xmlns:a16="http://schemas.microsoft.com/office/drawing/2014/main" id="{2DFA656F-01D4-4709-852F-5B8F664FF5A3}"/>
                </a:ext>
              </a:extLst>
            </p:cNvPr>
            <p:cNvCxnSpPr>
              <a:cxnSpLocks/>
            </p:cNvCxnSpPr>
            <p:nvPr/>
          </p:nvCxnSpPr>
          <p:spPr>
            <a:xfrm>
              <a:off x="1602557" y="4515740"/>
              <a:ext cx="1224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CasellaDiTesto 69">
              <a:extLst>
                <a:ext uri="{FF2B5EF4-FFF2-40B4-BE49-F238E27FC236}">
                  <a16:creationId xmlns:a16="http://schemas.microsoft.com/office/drawing/2014/main" id="{1640FAE2-D448-458F-9762-0321B7550C28}"/>
                </a:ext>
              </a:extLst>
            </p:cNvPr>
            <p:cNvSpPr txBox="1"/>
            <p:nvPr/>
          </p:nvSpPr>
          <p:spPr>
            <a:xfrm>
              <a:off x="2038628" y="3967963"/>
              <a:ext cx="411982" cy="529692"/>
            </a:xfrm>
            <a:prstGeom prst="rect">
              <a:avLst/>
            </a:prstGeom>
            <a:noFill/>
          </p:spPr>
          <p:txBody>
            <a:bodyPr wrap="none" rtlCol="0">
              <a:spAutoFit/>
            </a:bodyPr>
            <a:lstStyle/>
            <a:p>
              <a:r>
                <a:rPr lang="el-GR" dirty="0"/>
                <a:t>γ</a:t>
              </a:r>
              <a:endParaRPr lang="it-IT" dirty="0"/>
            </a:p>
          </p:txBody>
        </p:sp>
        <p:cxnSp>
          <p:nvCxnSpPr>
            <p:cNvPr id="71" name="Connettore a gomito 70">
              <a:extLst>
                <a:ext uri="{FF2B5EF4-FFF2-40B4-BE49-F238E27FC236}">
                  <a16:creationId xmlns:a16="http://schemas.microsoft.com/office/drawing/2014/main" id="{F1123D22-0E0C-4F12-A91A-74746637518E}"/>
                </a:ext>
              </a:extLst>
            </p:cNvPr>
            <p:cNvCxnSpPr>
              <a:cxnSpLocks/>
            </p:cNvCxnSpPr>
            <p:nvPr/>
          </p:nvCxnSpPr>
          <p:spPr>
            <a:xfrm rot="10800000" flipH="1">
              <a:off x="2826845" y="2959844"/>
              <a:ext cx="2017414" cy="1555896"/>
            </a:xfrm>
            <a:prstGeom prst="bentConnector3">
              <a:avLst>
                <a:gd name="adj1" fmla="val 8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ttore a gomito 71">
              <a:extLst>
                <a:ext uri="{FF2B5EF4-FFF2-40B4-BE49-F238E27FC236}">
                  <a16:creationId xmlns:a16="http://schemas.microsoft.com/office/drawing/2014/main" id="{30E20825-679C-4046-A9B9-79207FB27F12}"/>
                </a:ext>
              </a:extLst>
            </p:cNvPr>
            <p:cNvCxnSpPr>
              <a:cxnSpLocks/>
            </p:cNvCxnSpPr>
            <p:nvPr/>
          </p:nvCxnSpPr>
          <p:spPr>
            <a:xfrm rot="10800000" flipH="1">
              <a:off x="2819039" y="3630272"/>
              <a:ext cx="2032052" cy="885469"/>
            </a:xfrm>
            <a:prstGeom prst="bentConnector3">
              <a:avLst>
                <a:gd name="adj1" fmla="val 91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ttore a gomito 72">
              <a:extLst>
                <a:ext uri="{FF2B5EF4-FFF2-40B4-BE49-F238E27FC236}">
                  <a16:creationId xmlns:a16="http://schemas.microsoft.com/office/drawing/2014/main" id="{5B897EE8-C5FF-4EC5-A4A3-34AB32A598F8}"/>
                </a:ext>
              </a:extLst>
            </p:cNvPr>
            <p:cNvCxnSpPr>
              <a:cxnSpLocks/>
            </p:cNvCxnSpPr>
            <p:nvPr/>
          </p:nvCxnSpPr>
          <p:spPr>
            <a:xfrm rot="10800000" flipH="1">
              <a:off x="2842456" y="4273781"/>
              <a:ext cx="2017414" cy="241961"/>
            </a:xfrm>
            <a:prstGeom prst="bentConnector3">
              <a:avLst>
                <a:gd name="adj1" fmla="val 80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ttore a gomito 73">
              <a:extLst>
                <a:ext uri="{FF2B5EF4-FFF2-40B4-BE49-F238E27FC236}">
                  <a16:creationId xmlns:a16="http://schemas.microsoft.com/office/drawing/2014/main" id="{BCEB59FE-87E3-4B7D-BCFA-A409B643DBA4}"/>
                </a:ext>
              </a:extLst>
            </p:cNvPr>
            <p:cNvCxnSpPr>
              <a:cxnSpLocks/>
            </p:cNvCxnSpPr>
            <p:nvPr/>
          </p:nvCxnSpPr>
          <p:spPr>
            <a:xfrm rot="10800000" flipH="1" flipV="1">
              <a:off x="2865873" y="4515740"/>
              <a:ext cx="2065876" cy="406532"/>
            </a:xfrm>
            <a:prstGeom prst="bentConnector3">
              <a:avLst>
                <a:gd name="adj1" fmla="val 67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a gomito 74">
              <a:extLst>
                <a:ext uri="{FF2B5EF4-FFF2-40B4-BE49-F238E27FC236}">
                  <a16:creationId xmlns:a16="http://schemas.microsoft.com/office/drawing/2014/main" id="{7603FDFA-435E-4D8C-A538-FF158A77149D}"/>
                </a:ext>
              </a:extLst>
            </p:cNvPr>
            <p:cNvCxnSpPr>
              <a:cxnSpLocks/>
            </p:cNvCxnSpPr>
            <p:nvPr/>
          </p:nvCxnSpPr>
          <p:spPr>
            <a:xfrm rot="10800000" flipH="1" flipV="1">
              <a:off x="2834651" y="4515740"/>
              <a:ext cx="2066361" cy="1478497"/>
            </a:xfrm>
            <a:prstGeom prst="bentConnector3">
              <a:avLst>
                <a:gd name="adj1" fmla="val 821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CasellaDiTesto 75">
              <a:extLst>
                <a:ext uri="{FF2B5EF4-FFF2-40B4-BE49-F238E27FC236}">
                  <a16:creationId xmlns:a16="http://schemas.microsoft.com/office/drawing/2014/main" id="{F6D2AF31-7F65-49F1-A847-DCDCD1108C2E}"/>
                </a:ext>
              </a:extLst>
            </p:cNvPr>
            <p:cNvSpPr txBox="1"/>
            <p:nvPr/>
          </p:nvSpPr>
          <p:spPr>
            <a:xfrm>
              <a:off x="3520651" y="2557140"/>
              <a:ext cx="915465" cy="397269"/>
            </a:xfrm>
            <a:prstGeom prst="rect">
              <a:avLst/>
            </a:prstGeom>
            <a:noFill/>
          </p:spPr>
          <p:txBody>
            <a:bodyPr wrap="none" rtlCol="0">
              <a:spAutoFit/>
            </a:bodyPr>
            <a:lstStyle/>
            <a:p>
              <a:r>
                <a:rPr lang="el-GR" sz="1200" dirty="0"/>
                <a:t>γ</a:t>
              </a:r>
              <a:r>
                <a:rPr lang="it-IT" sz="1200" dirty="0"/>
                <a:t> * p01</a:t>
              </a:r>
            </a:p>
          </p:txBody>
        </p:sp>
        <p:sp>
          <p:nvSpPr>
            <p:cNvPr id="77" name="CasellaDiTesto 76">
              <a:extLst>
                <a:ext uri="{FF2B5EF4-FFF2-40B4-BE49-F238E27FC236}">
                  <a16:creationId xmlns:a16="http://schemas.microsoft.com/office/drawing/2014/main" id="{B6A79439-B94A-4555-BC30-17057E9391CF}"/>
                </a:ext>
              </a:extLst>
            </p:cNvPr>
            <p:cNvSpPr txBox="1"/>
            <p:nvPr/>
          </p:nvSpPr>
          <p:spPr>
            <a:xfrm>
              <a:off x="3522267" y="3220058"/>
              <a:ext cx="915465" cy="397269"/>
            </a:xfrm>
            <a:prstGeom prst="rect">
              <a:avLst/>
            </a:prstGeom>
            <a:noFill/>
          </p:spPr>
          <p:txBody>
            <a:bodyPr wrap="none" rtlCol="0">
              <a:spAutoFit/>
            </a:bodyPr>
            <a:lstStyle/>
            <a:p>
              <a:r>
                <a:rPr lang="el-GR" sz="1200" dirty="0"/>
                <a:t>γ</a:t>
              </a:r>
              <a:r>
                <a:rPr lang="it-IT" sz="1200" dirty="0"/>
                <a:t> * p02</a:t>
              </a:r>
            </a:p>
          </p:txBody>
        </p:sp>
        <p:sp>
          <p:nvSpPr>
            <p:cNvPr id="78" name="CasellaDiTesto 77">
              <a:extLst>
                <a:ext uri="{FF2B5EF4-FFF2-40B4-BE49-F238E27FC236}">
                  <a16:creationId xmlns:a16="http://schemas.microsoft.com/office/drawing/2014/main" id="{B94BB7F4-5901-4D29-BDCA-010D9817C76F}"/>
                </a:ext>
              </a:extLst>
            </p:cNvPr>
            <p:cNvSpPr txBox="1"/>
            <p:nvPr/>
          </p:nvSpPr>
          <p:spPr>
            <a:xfrm>
              <a:off x="3516172" y="5579152"/>
              <a:ext cx="878682" cy="397269"/>
            </a:xfrm>
            <a:prstGeom prst="rect">
              <a:avLst/>
            </a:prstGeom>
            <a:noFill/>
          </p:spPr>
          <p:txBody>
            <a:bodyPr wrap="none" rtlCol="0">
              <a:spAutoFit/>
            </a:bodyPr>
            <a:lstStyle/>
            <a:p>
              <a:r>
                <a:rPr lang="el-GR" sz="1200" dirty="0"/>
                <a:t>γ</a:t>
              </a:r>
              <a:r>
                <a:rPr lang="it-IT" sz="1200" dirty="0"/>
                <a:t> * p0r</a:t>
              </a:r>
            </a:p>
          </p:txBody>
        </p:sp>
        <p:sp>
          <p:nvSpPr>
            <p:cNvPr id="79" name="CasellaDiTesto 78">
              <a:extLst>
                <a:ext uri="{FF2B5EF4-FFF2-40B4-BE49-F238E27FC236}">
                  <a16:creationId xmlns:a16="http://schemas.microsoft.com/office/drawing/2014/main" id="{16FB347B-C661-44F1-9A60-6B48AFE2DE35}"/>
                </a:ext>
              </a:extLst>
            </p:cNvPr>
            <p:cNvSpPr txBox="1"/>
            <p:nvPr/>
          </p:nvSpPr>
          <p:spPr>
            <a:xfrm>
              <a:off x="3515585" y="4517277"/>
              <a:ext cx="915465" cy="397269"/>
            </a:xfrm>
            <a:prstGeom prst="rect">
              <a:avLst/>
            </a:prstGeom>
            <a:noFill/>
          </p:spPr>
          <p:txBody>
            <a:bodyPr wrap="none" rtlCol="0">
              <a:spAutoFit/>
            </a:bodyPr>
            <a:lstStyle/>
            <a:p>
              <a:r>
                <a:rPr lang="el-GR" sz="1200" dirty="0"/>
                <a:t>γ</a:t>
              </a:r>
              <a:r>
                <a:rPr lang="it-IT" sz="1200" dirty="0"/>
                <a:t> * p04</a:t>
              </a:r>
            </a:p>
          </p:txBody>
        </p:sp>
        <p:sp>
          <p:nvSpPr>
            <p:cNvPr id="80" name="CasellaDiTesto 79">
              <a:extLst>
                <a:ext uri="{FF2B5EF4-FFF2-40B4-BE49-F238E27FC236}">
                  <a16:creationId xmlns:a16="http://schemas.microsoft.com/office/drawing/2014/main" id="{56AEF452-8267-48B0-9580-AC6188CE9B90}"/>
                </a:ext>
              </a:extLst>
            </p:cNvPr>
            <p:cNvSpPr txBox="1"/>
            <p:nvPr/>
          </p:nvSpPr>
          <p:spPr>
            <a:xfrm>
              <a:off x="3515585" y="3885080"/>
              <a:ext cx="915465" cy="397269"/>
            </a:xfrm>
            <a:prstGeom prst="rect">
              <a:avLst/>
            </a:prstGeom>
            <a:noFill/>
          </p:spPr>
          <p:txBody>
            <a:bodyPr wrap="none" rtlCol="0">
              <a:spAutoFit/>
            </a:bodyPr>
            <a:lstStyle/>
            <a:p>
              <a:r>
                <a:rPr lang="el-GR" sz="1200" dirty="0"/>
                <a:t>γ</a:t>
              </a:r>
              <a:r>
                <a:rPr lang="it-IT" sz="1200" dirty="0"/>
                <a:t> * p03</a:t>
              </a:r>
            </a:p>
          </p:txBody>
        </p:sp>
        <p:sp>
          <p:nvSpPr>
            <p:cNvPr id="81" name="CasellaDiTesto 80">
              <a:extLst>
                <a:ext uri="{FF2B5EF4-FFF2-40B4-BE49-F238E27FC236}">
                  <a16:creationId xmlns:a16="http://schemas.microsoft.com/office/drawing/2014/main" id="{2F1D6501-878E-49AE-B70F-AD7881B4C91E}"/>
                </a:ext>
              </a:extLst>
            </p:cNvPr>
            <p:cNvSpPr txBox="1"/>
            <p:nvPr/>
          </p:nvSpPr>
          <p:spPr>
            <a:xfrm>
              <a:off x="6375689" y="2786094"/>
              <a:ext cx="388992" cy="397269"/>
            </a:xfrm>
            <a:prstGeom prst="rect">
              <a:avLst/>
            </a:prstGeom>
            <a:noFill/>
          </p:spPr>
          <p:txBody>
            <a:bodyPr wrap="none" rtlCol="0">
              <a:spAutoFit/>
            </a:bodyPr>
            <a:lstStyle/>
            <a:p>
              <a:r>
                <a:rPr lang="el-GR" sz="1200" b="1" dirty="0"/>
                <a:t>μ</a:t>
              </a:r>
              <a:endParaRPr lang="it-IT" sz="1200" b="1" dirty="0"/>
            </a:p>
          </p:txBody>
        </p:sp>
        <p:sp>
          <p:nvSpPr>
            <p:cNvPr id="82" name="CasellaDiTesto 81">
              <a:extLst>
                <a:ext uri="{FF2B5EF4-FFF2-40B4-BE49-F238E27FC236}">
                  <a16:creationId xmlns:a16="http://schemas.microsoft.com/office/drawing/2014/main" id="{521578EE-5BE1-4202-A793-EFB2A62C817F}"/>
                </a:ext>
              </a:extLst>
            </p:cNvPr>
            <p:cNvSpPr txBox="1"/>
            <p:nvPr/>
          </p:nvSpPr>
          <p:spPr>
            <a:xfrm>
              <a:off x="6393744" y="3431479"/>
              <a:ext cx="388992" cy="397269"/>
            </a:xfrm>
            <a:prstGeom prst="rect">
              <a:avLst/>
            </a:prstGeom>
            <a:noFill/>
          </p:spPr>
          <p:txBody>
            <a:bodyPr wrap="none" rtlCol="0">
              <a:spAutoFit/>
            </a:bodyPr>
            <a:lstStyle/>
            <a:p>
              <a:r>
                <a:rPr lang="el-GR" sz="1200" b="1" dirty="0"/>
                <a:t>μ</a:t>
              </a:r>
              <a:endParaRPr lang="it-IT" sz="1200" b="1" dirty="0"/>
            </a:p>
          </p:txBody>
        </p:sp>
        <p:sp>
          <p:nvSpPr>
            <p:cNvPr id="83" name="CasellaDiTesto 82">
              <a:extLst>
                <a:ext uri="{FF2B5EF4-FFF2-40B4-BE49-F238E27FC236}">
                  <a16:creationId xmlns:a16="http://schemas.microsoft.com/office/drawing/2014/main" id="{B6F75ADD-ED65-4656-8FD2-5C5962F1D140}"/>
                </a:ext>
              </a:extLst>
            </p:cNvPr>
            <p:cNvSpPr txBox="1"/>
            <p:nvPr/>
          </p:nvSpPr>
          <p:spPr>
            <a:xfrm>
              <a:off x="6393744" y="4103196"/>
              <a:ext cx="388992" cy="397269"/>
            </a:xfrm>
            <a:prstGeom prst="rect">
              <a:avLst/>
            </a:prstGeom>
            <a:noFill/>
          </p:spPr>
          <p:txBody>
            <a:bodyPr wrap="none" rtlCol="0">
              <a:spAutoFit/>
            </a:bodyPr>
            <a:lstStyle/>
            <a:p>
              <a:r>
                <a:rPr lang="el-GR" sz="1200" b="1" dirty="0"/>
                <a:t>μ</a:t>
              </a:r>
              <a:endParaRPr lang="it-IT" sz="1200" b="1" dirty="0"/>
            </a:p>
          </p:txBody>
        </p:sp>
        <p:sp>
          <p:nvSpPr>
            <p:cNvPr id="84" name="CasellaDiTesto 83">
              <a:extLst>
                <a:ext uri="{FF2B5EF4-FFF2-40B4-BE49-F238E27FC236}">
                  <a16:creationId xmlns:a16="http://schemas.microsoft.com/office/drawing/2014/main" id="{0FA4554C-AB71-4F8D-812C-8BC5A4242E3C}"/>
                </a:ext>
              </a:extLst>
            </p:cNvPr>
            <p:cNvSpPr txBox="1"/>
            <p:nvPr/>
          </p:nvSpPr>
          <p:spPr>
            <a:xfrm>
              <a:off x="6393744" y="4733215"/>
              <a:ext cx="388992" cy="397269"/>
            </a:xfrm>
            <a:prstGeom prst="rect">
              <a:avLst/>
            </a:prstGeom>
            <a:noFill/>
          </p:spPr>
          <p:txBody>
            <a:bodyPr wrap="none" rtlCol="0">
              <a:spAutoFit/>
            </a:bodyPr>
            <a:lstStyle/>
            <a:p>
              <a:r>
                <a:rPr lang="el-GR" sz="1200" b="1" dirty="0"/>
                <a:t>μ</a:t>
              </a:r>
              <a:endParaRPr lang="it-IT" sz="1200" b="1" dirty="0"/>
            </a:p>
          </p:txBody>
        </p:sp>
        <p:sp>
          <p:nvSpPr>
            <p:cNvPr id="85" name="CasellaDiTesto 84">
              <a:extLst>
                <a:ext uri="{FF2B5EF4-FFF2-40B4-BE49-F238E27FC236}">
                  <a16:creationId xmlns:a16="http://schemas.microsoft.com/office/drawing/2014/main" id="{B270E9C9-C262-4A4E-85DA-97E004866137}"/>
                </a:ext>
              </a:extLst>
            </p:cNvPr>
            <p:cNvSpPr txBox="1"/>
            <p:nvPr/>
          </p:nvSpPr>
          <p:spPr>
            <a:xfrm>
              <a:off x="6403779" y="5828589"/>
              <a:ext cx="388992" cy="397269"/>
            </a:xfrm>
            <a:prstGeom prst="rect">
              <a:avLst/>
            </a:prstGeom>
            <a:noFill/>
          </p:spPr>
          <p:txBody>
            <a:bodyPr wrap="none" rtlCol="0">
              <a:spAutoFit/>
            </a:bodyPr>
            <a:lstStyle/>
            <a:p>
              <a:r>
                <a:rPr lang="el-GR" sz="1200" b="1" dirty="0"/>
                <a:t>μ</a:t>
              </a:r>
              <a:endParaRPr lang="it-IT" sz="1200" b="1" dirty="0"/>
            </a:p>
          </p:txBody>
        </p:sp>
        <p:cxnSp>
          <p:nvCxnSpPr>
            <p:cNvPr id="86" name="Connettore 2 85">
              <a:extLst>
                <a:ext uri="{FF2B5EF4-FFF2-40B4-BE49-F238E27FC236}">
                  <a16:creationId xmlns:a16="http://schemas.microsoft.com/office/drawing/2014/main" id="{C890683E-3C17-4F69-B372-3EE1B7D030BF}"/>
                </a:ext>
              </a:extLst>
            </p:cNvPr>
            <p:cNvCxnSpPr/>
            <p:nvPr/>
          </p:nvCxnSpPr>
          <p:spPr>
            <a:xfrm flipV="1">
              <a:off x="6763763" y="2943283"/>
              <a:ext cx="1512316" cy="84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ttore 2 86">
              <a:extLst>
                <a:ext uri="{FF2B5EF4-FFF2-40B4-BE49-F238E27FC236}">
                  <a16:creationId xmlns:a16="http://schemas.microsoft.com/office/drawing/2014/main" id="{5BAEADE1-127E-4E09-A4AD-87BAA96BA351}"/>
                </a:ext>
              </a:extLst>
            </p:cNvPr>
            <p:cNvCxnSpPr/>
            <p:nvPr/>
          </p:nvCxnSpPr>
          <p:spPr>
            <a:xfrm flipV="1">
              <a:off x="6762461" y="3615416"/>
              <a:ext cx="1512316" cy="84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ttore 2 87">
              <a:extLst>
                <a:ext uri="{FF2B5EF4-FFF2-40B4-BE49-F238E27FC236}">
                  <a16:creationId xmlns:a16="http://schemas.microsoft.com/office/drawing/2014/main" id="{659496D4-90D0-4E10-8CEA-497EB0A75A00}"/>
                </a:ext>
              </a:extLst>
            </p:cNvPr>
            <p:cNvCxnSpPr/>
            <p:nvPr/>
          </p:nvCxnSpPr>
          <p:spPr>
            <a:xfrm flipV="1">
              <a:off x="6773845" y="4264615"/>
              <a:ext cx="1512316" cy="84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a:extLst>
                <a:ext uri="{FF2B5EF4-FFF2-40B4-BE49-F238E27FC236}">
                  <a16:creationId xmlns:a16="http://schemas.microsoft.com/office/drawing/2014/main" id="{BBAB1ED4-664A-425D-BC33-CAB1297A7661}"/>
                </a:ext>
              </a:extLst>
            </p:cNvPr>
            <p:cNvCxnSpPr/>
            <p:nvPr/>
          </p:nvCxnSpPr>
          <p:spPr>
            <a:xfrm flipV="1">
              <a:off x="6771243" y="4913815"/>
              <a:ext cx="1512316" cy="84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ttore 2 89">
              <a:extLst>
                <a:ext uri="{FF2B5EF4-FFF2-40B4-BE49-F238E27FC236}">
                  <a16:creationId xmlns:a16="http://schemas.microsoft.com/office/drawing/2014/main" id="{4DCD6856-8410-401C-A88F-AD26711C8D0A}"/>
                </a:ext>
              </a:extLst>
            </p:cNvPr>
            <p:cNvCxnSpPr/>
            <p:nvPr/>
          </p:nvCxnSpPr>
          <p:spPr>
            <a:xfrm flipV="1">
              <a:off x="6761160" y="6011546"/>
              <a:ext cx="1512316" cy="84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CasellaDiTesto 90">
              <a:extLst>
                <a:ext uri="{FF2B5EF4-FFF2-40B4-BE49-F238E27FC236}">
                  <a16:creationId xmlns:a16="http://schemas.microsoft.com/office/drawing/2014/main" id="{CF8B5F96-E7B8-4298-A1AD-D05ACBEB9168}"/>
                </a:ext>
              </a:extLst>
            </p:cNvPr>
            <p:cNvSpPr txBox="1"/>
            <p:nvPr/>
          </p:nvSpPr>
          <p:spPr>
            <a:xfrm>
              <a:off x="6792772" y="2433397"/>
              <a:ext cx="1308596" cy="485550"/>
            </a:xfrm>
            <a:prstGeom prst="rect">
              <a:avLst/>
            </a:prstGeom>
            <a:noFill/>
          </p:spPr>
          <p:txBody>
            <a:bodyPr wrap="none" rtlCol="0">
              <a:spAutoFit/>
            </a:bodyPr>
            <a:lstStyle/>
            <a:p>
              <a:r>
                <a:rPr lang="it-IT" sz="1600" dirty="0"/>
                <a:t>Partenze</a:t>
              </a:r>
            </a:p>
          </p:txBody>
        </p:sp>
        <p:sp>
          <p:nvSpPr>
            <p:cNvPr id="92" name="CasellaDiTesto 91">
              <a:extLst>
                <a:ext uri="{FF2B5EF4-FFF2-40B4-BE49-F238E27FC236}">
                  <a16:creationId xmlns:a16="http://schemas.microsoft.com/office/drawing/2014/main" id="{5A0D20D9-865B-4AEF-9259-FB369D3BF108}"/>
                </a:ext>
              </a:extLst>
            </p:cNvPr>
            <p:cNvSpPr txBox="1"/>
            <p:nvPr/>
          </p:nvSpPr>
          <p:spPr>
            <a:xfrm>
              <a:off x="1748031" y="3760648"/>
              <a:ext cx="908569" cy="485550"/>
            </a:xfrm>
            <a:prstGeom prst="rect">
              <a:avLst/>
            </a:prstGeom>
            <a:noFill/>
          </p:spPr>
          <p:txBody>
            <a:bodyPr wrap="none" rtlCol="0">
              <a:spAutoFit/>
            </a:bodyPr>
            <a:lstStyle/>
            <a:p>
              <a:r>
                <a:rPr lang="it-IT" sz="1600" dirty="0"/>
                <a:t>Arrivi</a:t>
              </a:r>
              <a:endParaRPr lang="it-IT" dirty="0"/>
            </a:p>
          </p:txBody>
        </p:sp>
      </p:grpSp>
      <p:cxnSp>
        <p:nvCxnSpPr>
          <p:cNvPr id="149" name="Connettore 2 148">
            <a:extLst>
              <a:ext uri="{FF2B5EF4-FFF2-40B4-BE49-F238E27FC236}">
                <a16:creationId xmlns:a16="http://schemas.microsoft.com/office/drawing/2014/main" id="{53A9DBD0-9AD3-4A92-9A3A-E92058A5AE76}"/>
              </a:ext>
            </a:extLst>
          </p:cNvPr>
          <p:cNvCxnSpPr/>
          <p:nvPr/>
        </p:nvCxnSpPr>
        <p:spPr>
          <a:xfrm>
            <a:off x="2164928" y="4779387"/>
            <a:ext cx="6805893" cy="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CasellaDiTesto 149">
            <a:extLst>
              <a:ext uri="{FF2B5EF4-FFF2-40B4-BE49-F238E27FC236}">
                <a16:creationId xmlns:a16="http://schemas.microsoft.com/office/drawing/2014/main" id="{E992101E-D547-463F-97A0-119FC6BD56DA}"/>
              </a:ext>
            </a:extLst>
          </p:cNvPr>
          <p:cNvSpPr txBox="1"/>
          <p:nvPr/>
        </p:nvSpPr>
        <p:spPr>
          <a:xfrm>
            <a:off x="6518978" y="5054438"/>
            <a:ext cx="3362459" cy="646331"/>
          </a:xfrm>
          <a:prstGeom prst="rect">
            <a:avLst/>
          </a:prstGeom>
          <a:noFill/>
        </p:spPr>
        <p:txBody>
          <a:bodyPr wrap="none" rtlCol="0">
            <a:spAutoFit/>
          </a:bodyPr>
          <a:lstStyle/>
          <a:p>
            <a:pPr marL="285750" indent="-285750">
              <a:buFont typeface="Wingdings" panose="05000000000000000000" pitchFamily="2" charset="2"/>
              <a:buChar char="v"/>
            </a:pPr>
            <a:r>
              <a:rPr lang="it-IT" dirty="0"/>
              <a:t>Rete aperta di centri </a:t>
            </a:r>
            <a:r>
              <a:rPr lang="it-IT" i="1" dirty="0"/>
              <a:t>M/G/1</a:t>
            </a:r>
            <a:endParaRPr lang="it-IT" dirty="0"/>
          </a:p>
          <a:p>
            <a:pPr marL="285750" indent="-285750">
              <a:buFont typeface="Wingdings" panose="05000000000000000000" pitchFamily="2" charset="2"/>
              <a:buChar char="v"/>
            </a:pPr>
            <a:r>
              <a:rPr lang="it-IT" i="1" dirty="0"/>
              <a:t>r</a:t>
            </a:r>
            <a:r>
              <a:rPr lang="it-IT" dirty="0"/>
              <a:t> centri indipendenti e paralleli</a:t>
            </a:r>
          </a:p>
        </p:txBody>
      </p:sp>
      <p:sp>
        <p:nvSpPr>
          <p:cNvPr id="151" name="CasellaDiTesto 150">
            <a:extLst>
              <a:ext uri="{FF2B5EF4-FFF2-40B4-BE49-F238E27FC236}">
                <a16:creationId xmlns:a16="http://schemas.microsoft.com/office/drawing/2014/main" id="{5EA2529C-8E8E-42DC-8D91-0E3F22B5AAAF}"/>
              </a:ext>
            </a:extLst>
          </p:cNvPr>
          <p:cNvSpPr txBox="1"/>
          <p:nvPr/>
        </p:nvSpPr>
        <p:spPr>
          <a:xfrm>
            <a:off x="1322281" y="5032362"/>
            <a:ext cx="2364750" cy="369332"/>
          </a:xfrm>
          <a:prstGeom prst="rect">
            <a:avLst/>
          </a:prstGeom>
          <a:noFill/>
        </p:spPr>
        <p:txBody>
          <a:bodyPr wrap="none" rtlCol="0">
            <a:spAutoFit/>
          </a:bodyPr>
          <a:lstStyle/>
          <a:p>
            <a:pPr marL="285750" indent="-285750">
              <a:buFont typeface="Wingdings" panose="05000000000000000000" pitchFamily="2" charset="2"/>
              <a:buChar char="v"/>
            </a:pPr>
            <a:r>
              <a:rPr lang="it-IT" dirty="0"/>
              <a:t>Schema concettuale</a:t>
            </a:r>
          </a:p>
        </p:txBody>
      </p:sp>
    </p:spTree>
    <p:extLst>
      <p:ext uri="{BB962C8B-B14F-4D97-AF65-F5344CB8AC3E}">
        <p14:creationId xmlns:p14="http://schemas.microsoft.com/office/powerpoint/2010/main" val="291581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Classico: Modello delle Specifiche (2 di 4)</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7913329" cy="4334479"/>
          </a:xfrm>
        </p:spPr>
        <p:txBody>
          <a:bodyPr>
            <a:noAutofit/>
          </a:bodyPr>
          <a:lstStyle/>
          <a:p>
            <a:r>
              <a:rPr lang="it-IT" dirty="0">
                <a:solidFill>
                  <a:schemeClr val="tx2"/>
                </a:solidFill>
              </a:rPr>
              <a:t>Modellare le distribuzioni di arrivi e servizi :</a:t>
            </a:r>
          </a:p>
          <a:p>
            <a:pPr lvl="1"/>
            <a:r>
              <a:rPr lang="it-IT" dirty="0">
                <a:solidFill>
                  <a:schemeClr val="tx2"/>
                </a:solidFill>
              </a:rPr>
              <a:t>Arrivi Esponenziali : </a:t>
            </a:r>
          </a:p>
          <a:p>
            <a:pPr lvl="2"/>
            <a:r>
              <a:rPr lang="it-IT" dirty="0">
                <a:solidFill>
                  <a:schemeClr val="tx2"/>
                </a:solidFill>
              </a:rPr>
              <a:t>Tempo medio di inter-arrivo variabile nella giornata lavorativa di 14 ore (840 minuti)</a:t>
            </a:r>
          </a:p>
          <a:p>
            <a:pPr marL="914400" lvl="2" indent="0">
              <a:buNone/>
            </a:pPr>
            <a:endParaRPr lang="it-IT" dirty="0">
              <a:solidFill>
                <a:schemeClr val="tx2"/>
              </a:solidFill>
            </a:endParaRPr>
          </a:p>
          <a:p>
            <a:endParaRPr lang="it-IT" dirty="0">
              <a:solidFill>
                <a:schemeClr val="tx2"/>
              </a:solidFill>
            </a:endParaRPr>
          </a:p>
          <a:p>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8</a:t>
            </a:fld>
            <a:endParaRPr lang="it-IT"/>
          </a:p>
        </p:txBody>
      </p:sp>
      <p:graphicFrame>
        <p:nvGraphicFramePr>
          <p:cNvPr id="139" name="Tabella 139">
            <a:extLst>
              <a:ext uri="{FF2B5EF4-FFF2-40B4-BE49-F238E27FC236}">
                <a16:creationId xmlns:a16="http://schemas.microsoft.com/office/drawing/2014/main" id="{2F494900-5BC8-4659-9636-D29EE583463B}"/>
              </a:ext>
            </a:extLst>
          </p:cNvPr>
          <p:cNvGraphicFramePr>
            <a:graphicFrameLocks noGrp="1"/>
          </p:cNvGraphicFramePr>
          <p:nvPr>
            <p:extLst>
              <p:ext uri="{D42A27DB-BD31-4B8C-83A1-F6EECF244321}">
                <p14:modId xmlns:p14="http://schemas.microsoft.com/office/powerpoint/2010/main" val="2502032710"/>
              </p:ext>
            </p:extLst>
          </p:nvPr>
        </p:nvGraphicFramePr>
        <p:xfrm>
          <a:off x="1987977" y="3076028"/>
          <a:ext cx="6395295" cy="2557176"/>
        </p:xfrm>
        <a:graphic>
          <a:graphicData uri="http://schemas.openxmlformats.org/drawingml/2006/table">
            <a:tbl>
              <a:tblPr firstRow="1" bandRow="1">
                <a:tableStyleId>{5C22544A-7EE6-4342-B048-85BDC9FD1C3A}</a:tableStyleId>
              </a:tblPr>
              <a:tblGrid>
                <a:gridCol w="2131765">
                  <a:extLst>
                    <a:ext uri="{9D8B030D-6E8A-4147-A177-3AD203B41FA5}">
                      <a16:colId xmlns:a16="http://schemas.microsoft.com/office/drawing/2014/main" val="2131740548"/>
                    </a:ext>
                  </a:extLst>
                </a:gridCol>
                <a:gridCol w="2131765">
                  <a:extLst>
                    <a:ext uri="{9D8B030D-6E8A-4147-A177-3AD203B41FA5}">
                      <a16:colId xmlns:a16="http://schemas.microsoft.com/office/drawing/2014/main" val="2885662490"/>
                    </a:ext>
                  </a:extLst>
                </a:gridCol>
                <a:gridCol w="2131765">
                  <a:extLst>
                    <a:ext uri="{9D8B030D-6E8A-4147-A177-3AD203B41FA5}">
                      <a16:colId xmlns:a16="http://schemas.microsoft.com/office/drawing/2014/main" val="2675343128"/>
                    </a:ext>
                  </a:extLst>
                </a:gridCol>
              </a:tblGrid>
              <a:tr h="426196">
                <a:tc>
                  <a:txBody>
                    <a:bodyPr/>
                    <a:lstStyle/>
                    <a:p>
                      <a:pPr algn="ctr"/>
                      <a:r>
                        <a:rPr lang="it-IT" sz="1400" dirty="0">
                          <a:solidFill>
                            <a:schemeClr val="accent2">
                              <a:lumMod val="25000"/>
                            </a:schemeClr>
                          </a:solidFill>
                        </a:rPr>
                        <a:t>FASCIA ORARIA</a:t>
                      </a:r>
                    </a:p>
                  </a:txBody>
                  <a:tcPr marL="83992" marR="83992" marT="41996" marB="41996"/>
                </a:tc>
                <a:tc>
                  <a:txBody>
                    <a:bodyPr/>
                    <a:lstStyle/>
                    <a:p>
                      <a:pPr algn="ctr"/>
                      <a:r>
                        <a:rPr lang="it-IT" sz="1400" dirty="0">
                          <a:solidFill>
                            <a:schemeClr val="accent2">
                              <a:lumMod val="25000"/>
                            </a:schemeClr>
                          </a:solidFill>
                        </a:rPr>
                        <a:t>INTERARRIVO [min]</a:t>
                      </a:r>
                    </a:p>
                  </a:txBody>
                  <a:tcPr marL="83992" marR="83992" marT="41996" marB="41996"/>
                </a:tc>
                <a:tc>
                  <a:txBody>
                    <a:bodyPr/>
                    <a:lstStyle/>
                    <a:p>
                      <a:pPr algn="ctr"/>
                      <a:r>
                        <a:rPr lang="it-IT" sz="1400" dirty="0">
                          <a:solidFill>
                            <a:schemeClr val="accent2">
                              <a:lumMod val="25000"/>
                            </a:schemeClr>
                          </a:solidFill>
                        </a:rPr>
                        <a:t>GRADO AFFOLLAMENTO</a:t>
                      </a:r>
                    </a:p>
                  </a:txBody>
                  <a:tcPr marL="83992" marR="83992" marT="41996" marB="41996"/>
                </a:tc>
                <a:extLst>
                  <a:ext uri="{0D108BD9-81ED-4DB2-BD59-A6C34878D82A}">
                    <a16:rowId xmlns:a16="http://schemas.microsoft.com/office/drawing/2014/main" val="2495429718"/>
                  </a:ext>
                </a:extLst>
              </a:tr>
              <a:tr h="426196">
                <a:tc>
                  <a:txBody>
                    <a:bodyPr/>
                    <a:lstStyle/>
                    <a:p>
                      <a:pPr algn="ctr"/>
                      <a:r>
                        <a:rPr lang="it-IT" sz="1400" dirty="0"/>
                        <a:t>08.00 – 10.00</a:t>
                      </a:r>
                    </a:p>
                  </a:txBody>
                  <a:tcPr marL="83992" marR="83992" marT="41996" marB="41996"/>
                </a:tc>
                <a:tc>
                  <a:txBody>
                    <a:bodyPr/>
                    <a:lstStyle/>
                    <a:p>
                      <a:pPr algn="ctr"/>
                      <a:r>
                        <a:rPr lang="it-IT" sz="1400" dirty="0"/>
                        <a:t>2.0</a:t>
                      </a:r>
                    </a:p>
                  </a:txBody>
                  <a:tcPr marL="83992" marR="83992" marT="41996" marB="41996"/>
                </a:tc>
                <a:tc>
                  <a:txBody>
                    <a:bodyPr/>
                    <a:lstStyle/>
                    <a:p>
                      <a:pPr algn="ctr"/>
                      <a:r>
                        <a:rPr lang="it-IT" sz="1400" dirty="0"/>
                        <a:t>BASSO</a:t>
                      </a:r>
                    </a:p>
                  </a:txBody>
                  <a:tcPr marL="83992" marR="83992" marT="41996" marB="41996"/>
                </a:tc>
                <a:extLst>
                  <a:ext uri="{0D108BD9-81ED-4DB2-BD59-A6C34878D82A}">
                    <a16:rowId xmlns:a16="http://schemas.microsoft.com/office/drawing/2014/main" val="1677044467"/>
                  </a:ext>
                </a:extLst>
              </a:tr>
              <a:tr h="426196">
                <a:tc>
                  <a:txBody>
                    <a:bodyPr/>
                    <a:lstStyle/>
                    <a:p>
                      <a:pPr algn="ctr"/>
                      <a:r>
                        <a:rPr lang="it-IT" sz="1400" dirty="0"/>
                        <a:t>10.00 – 13.00</a:t>
                      </a:r>
                    </a:p>
                  </a:txBody>
                  <a:tcPr marL="83992" marR="83992" marT="41996" marB="41996"/>
                </a:tc>
                <a:tc>
                  <a:txBody>
                    <a:bodyPr/>
                    <a:lstStyle/>
                    <a:p>
                      <a:pPr algn="ctr"/>
                      <a:r>
                        <a:rPr lang="it-IT" sz="1400" dirty="0"/>
                        <a:t>1.5</a:t>
                      </a:r>
                    </a:p>
                  </a:txBody>
                  <a:tcPr marL="83992" marR="83992" marT="41996" marB="41996"/>
                </a:tc>
                <a:tc>
                  <a:txBody>
                    <a:bodyPr/>
                    <a:lstStyle/>
                    <a:p>
                      <a:pPr algn="ctr"/>
                      <a:r>
                        <a:rPr lang="it-IT" sz="1400" dirty="0"/>
                        <a:t>INTERMEDIO</a:t>
                      </a:r>
                    </a:p>
                  </a:txBody>
                  <a:tcPr marL="83992" marR="83992" marT="41996" marB="41996"/>
                </a:tc>
                <a:extLst>
                  <a:ext uri="{0D108BD9-81ED-4DB2-BD59-A6C34878D82A}">
                    <a16:rowId xmlns:a16="http://schemas.microsoft.com/office/drawing/2014/main" val="82067546"/>
                  </a:ext>
                </a:extLst>
              </a:tr>
              <a:tr h="426196">
                <a:tc>
                  <a:txBody>
                    <a:bodyPr/>
                    <a:lstStyle/>
                    <a:p>
                      <a:pPr algn="ctr"/>
                      <a:r>
                        <a:rPr lang="it-IT" sz="1400" dirty="0"/>
                        <a:t>13.00 – 16.00</a:t>
                      </a:r>
                    </a:p>
                  </a:txBody>
                  <a:tcPr marL="83992" marR="83992" marT="41996" marB="41996"/>
                </a:tc>
                <a:tc>
                  <a:txBody>
                    <a:bodyPr/>
                    <a:lstStyle/>
                    <a:p>
                      <a:pPr algn="ctr"/>
                      <a:r>
                        <a:rPr lang="it-IT" sz="1400" dirty="0"/>
                        <a:t>2.0</a:t>
                      </a:r>
                    </a:p>
                  </a:txBody>
                  <a:tcPr marL="83992" marR="83992" marT="41996" marB="41996"/>
                </a:tc>
                <a:tc>
                  <a:txBody>
                    <a:bodyPr/>
                    <a:lstStyle/>
                    <a:p>
                      <a:pPr algn="ctr"/>
                      <a:r>
                        <a:rPr lang="it-IT" sz="1400" dirty="0"/>
                        <a:t>BASSO</a:t>
                      </a:r>
                    </a:p>
                  </a:txBody>
                  <a:tcPr marL="83992" marR="83992" marT="41996" marB="41996"/>
                </a:tc>
                <a:extLst>
                  <a:ext uri="{0D108BD9-81ED-4DB2-BD59-A6C34878D82A}">
                    <a16:rowId xmlns:a16="http://schemas.microsoft.com/office/drawing/2014/main" val="822923137"/>
                  </a:ext>
                </a:extLst>
              </a:tr>
              <a:tr h="426196">
                <a:tc>
                  <a:txBody>
                    <a:bodyPr/>
                    <a:lstStyle/>
                    <a:p>
                      <a:pPr algn="ctr"/>
                      <a:r>
                        <a:rPr lang="it-IT" sz="1400" dirty="0"/>
                        <a:t>16.00 – 20.00</a:t>
                      </a:r>
                    </a:p>
                  </a:txBody>
                  <a:tcPr marL="83992" marR="83992" marT="41996" marB="41996"/>
                </a:tc>
                <a:tc>
                  <a:txBody>
                    <a:bodyPr/>
                    <a:lstStyle/>
                    <a:p>
                      <a:pPr algn="ctr"/>
                      <a:r>
                        <a:rPr lang="it-IT" sz="1400" dirty="0"/>
                        <a:t>1.0</a:t>
                      </a:r>
                    </a:p>
                  </a:txBody>
                  <a:tcPr marL="83992" marR="83992" marT="41996" marB="41996"/>
                </a:tc>
                <a:tc>
                  <a:txBody>
                    <a:bodyPr/>
                    <a:lstStyle/>
                    <a:p>
                      <a:pPr algn="ctr"/>
                      <a:r>
                        <a:rPr lang="it-IT" sz="1400" dirty="0"/>
                        <a:t>ELEVATO</a:t>
                      </a:r>
                    </a:p>
                  </a:txBody>
                  <a:tcPr marL="83992" marR="83992" marT="41996" marB="41996"/>
                </a:tc>
                <a:extLst>
                  <a:ext uri="{0D108BD9-81ED-4DB2-BD59-A6C34878D82A}">
                    <a16:rowId xmlns:a16="http://schemas.microsoft.com/office/drawing/2014/main" val="3722454605"/>
                  </a:ext>
                </a:extLst>
              </a:tr>
              <a:tr h="426196">
                <a:tc>
                  <a:txBody>
                    <a:bodyPr/>
                    <a:lstStyle/>
                    <a:p>
                      <a:pPr algn="ctr"/>
                      <a:r>
                        <a:rPr lang="it-IT" sz="1400" dirty="0"/>
                        <a:t>20.00 – 22.00</a:t>
                      </a:r>
                    </a:p>
                  </a:txBody>
                  <a:tcPr marL="83992" marR="83992" marT="41996" marB="41996"/>
                </a:tc>
                <a:tc>
                  <a:txBody>
                    <a:bodyPr/>
                    <a:lstStyle/>
                    <a:p>
                      <a:pPr algn="ctr"/>
                      <a:r>
                        <a:rPr lang="it-IT" sz="1400" dirty="0"/>
                        <a:t>3.0</a:t>
                      </a:r>
                    </a:p>
                  </a:txBody>
                  <a:tcPr marL="83992" marR="83992" marT="41996" marB="41996"/>
                </a:tc>
                <a:tc>
                  <a:txBody>
                    <a:bodyPr/>
                    <a:lstStyle/>
                    <a:p>
                      <a:pPr algn="ctr"/>
                      <a:r>
                        <a:rPr lang="it-IT" sz="1400" dirty="0"/>
                        <a:t>MOLTO BASSO</a:t>
                      </a:r>
                    </a:p>
                  </a:txBody>
                  <a:tcPr marL="83992" marR="83992" marT="41996" marB="41996"/>
                </a:tc>
                <a:extLst>
                  <a:ext uri="{0D108BD9-81ED-4DB2-BD59-A6C34878D82A}">
                    <a16:rowId xmlns:a16="http://schemas.microsoft.com/office/drawing/2014/main" val="365896048"/>
                  </a:ext>
                </a:extLst>
              </a:tr>
            </a:tbl>
          </a:graphicData>
        </a:graphic>
      </p:graphicFrame>
    </p:spTree>
    <p:extLst>
      <p:ext uri="{BB962C8B-B14F-4D97-AF65-F5344CB8AC3E}">
        <p14:creationId xmlns:p14="http://schemas.microsoft.com/office/powerpoint/2010/main" val="142378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38E4D-0079-4BBB-ACF8-E1D5BF4C5126}"/>
              </a:ext>
            </a:extLst>
          </p:cNvPr>
          <p:cNvSpPr>
            <a:spLocks noGrp="1"/>
          </p:cNvSpPr>
          <p:nvPr>
            <p:ph type="title"/>
          </p:nvPr>
        </p:nvSpPr>
        <p:spPr>
          <a:xfrm>
            <a:off x="677334" y="609600"/>
            <a:ext cx="10040942" cy="1320800"/>
          </a:xfrm>
        </p:spPr>
        <p:txBody>
          <a:bodyPr/>
          <a:lstStyle/>
          <a:p>
            <a:r>
              <a:rPr lang="it-IT" dirty="0"/>
              <a:t>Modello Classico: Modello delle Specifiche (3 di 4)</a:t>
            </a:r>
          </a:p>
        </p:txBody>
      </p:sp>
      <p:sp>
        <p:nvSpPr>
          <p:cNvPr id="3" name="Segnaposto contenuto 2">
            <a:extLst>
              <a:ext uri="{FF2B5EF4-FFF2-40B4-BE49-F238E27FC236}">
                <a16:creationId xmlns:a16="http://schemas.microsoft.com/office/drawing/2014/main" id="{E7894E7E-F031-4D44-A67E-26F88F5C1376}"/>
              </a:ext>
            </a:extLst>
          </p:cNvPr>
          <p:cNvSpPr>
            <a:spLocks noGrp="1"/>
          </p:cNvSpPr>
          <p:nvPr>
            <p:ph idx="1"/>
          </p:nvPr>
        </p:nvSpPr>
        <p:spPr>
          <a:xfrm>
            <a:off x="677334" y="1755228"/>
            <a:ext cx="8334691" cy="4334479"/>
          </a:xfrm>
        </p:spPr>
        <p:txBody>
          <a:bodyPr>
            <a:noAutofit/>
          </a:bodyPr>
          <a:lstStyle/>
          <a:p>
            <a:r>
              <a:rPr lang="it-IT" dirty="0">
                <a:solidFill>
                  <a:schemeClr val="tx2"/>
                </a:solidFill>
              </a:rPr>
              <a:t>Modellare le distribuzioni di arrivi e servizi :</a:t>
            </a:r>
          </a:p>
          <a:p>
            <a:pPr lvl="1"/>
            <a:r>
              <a:rPr lang="it-IT" dirty="0">
                <a:solidFill>
                  <a:schemeClr val="tx2"/>
                </a:solidFill>
              </a:rPr>
              <a:t>Distribuzione dei Servizi</a:t>
            </a:r>
          </a:p>
          <a:p>
            <a:pPr lvl="2"/>
            <a:r>
              <a:rPr lang="it-IT" dirty="0">
                <a:solidFill>
                  <a:schemeClr val="tx2"/>
                </a:solidFill>
                <a:latin typeface="Calibri" panose="020F0502020204030204" pitchFamily="34" charset="0"/>
                <a:cs typeface="Times New Roman" panose="02020603050405020304" pitchFamily="18" charset="0"/>
              </a:rPr>
              <a:t>Il tempo di servizio è determinato dalle dimensioni del carrello:</a:t>
            </a:r>
          </a:p>
          <a:p>
            <a:pPr lvl="3"/>
            <a:r>
              <a:rPr lang="it-IT" dirty="0">
                <a:solidFill>
                  <a:schemeClr val="tx2"/>
                </a:solidFill>
                <a:latin typeface="Calibri" panose="020F0502020204030204" pitchFamily="34" charset="0"/>
                <a:cs typeface="Times New Roman" panose="02020603050405020304" pitchFamily="18" charset="0"/>
              </a:rPr>
              <a:t>Clienti senza carrello (solo oggetti alla mano) </a:t>
            </a:r>
            <a:r>
              <a:rPr lang="it-IT" dirty="0">
                <a:solidFill>
                  <a:schemeClr val="tx2"/>
                </a:solidFill>
                <a:latin typeface="Calibri" panose="020F0502020204030204" pitchFamily="34" charset="0"/>
                <a:cs typeface="Times New Roman" panose="02020603050405020304" pitchFamily="18" charset="0"/>
                <a:sym typeface="Wingdings" panose="05000000000000000000" pitchFamily="2" charset="2"/>
              </a:rPr>
              <a:t> richiesta di servizio bassa</a:t>
            </a:r>
            <a:endParaRPr lang="it-IT" dirty="0">
              <a:solidFill>
                <a:schemeClr val="tx2"/>
              </a:solidFill>
              <a:latin typeface="Calibri" panose="020F0502020204030204" pitchFamily="34" charset="0"/>
              <a:cs typeface="Times New Roman" panose="02020603050405020304" pitchFamily="18" charset="0"/>
            </a:endParaRPr>
          </a:p>
          <a:p>
            <a:pPr lvl="3"/>
            <a:r>
              <a:rPr lang="it-IT" dirty="0">
                <a:solidFill>
                  <a:schemeClr val="tx2"/>
                </a:solidFill>
                <a:latin typeface="Calibri" panose="020F0502020204030204" pitchFamily="34" charset="0"/>
                <a:cs typeface="Times New Roman" panose="02020603050405020304" pitchFamily="18" charset="0"/>
              </a:rPr>
              <a:t>Clienti con cestino della spesa </a:t>
            </a:r>
            <a:r>
              <a:rPr lang="it-IT" dirty="0">
                <a:solidFill>
                  <a:schemeClr val="tx2"/>
                </a:solidFill>
                <a:latin typeface="Calibri" panose="020F0502020204030204" pitchFamily="34" charset="0"/>
                <a:cs typeface="Times New Roman" panose="02020603050405020304" pitchFamily="18" charset="0"/>
                <a:sym typeface="Wingdings" panose="05000000000000000000" pitchFamily="2" charset="2"/>
              </a:rPr>
              <a:t> richiesta di servizio media</a:t>
            </a:r>
            <a:endParaRPr lang="it-IT" dirty="0">
              <a:solidFill>
                <a:schemeClr val="tx2"/>
              </a:solidFill>
              <a:latin typeface="Calibri" panose="020F0502020204030204" pitchFamily="34" charset="0"/>
              <a:cs typeface="Times New Roman" panose="02020603050405020304" pitchFamily="18" charset="0"/>
            </a:endParaRPr>
          </a:p>
          <a:p>
            <a:pPr lvl="3"/>
            <a:r>
              <a:rPr lang="it-IT" dirty="0">
                <a:solidFill>
                  <a:schemeClr val="tx2"/>
                </a:solidFill>
                <a:latin typeface="Calibri" panose="020F0502020204030204" pitchFamily="34" charset="0"/>
                <a:cs typeface="Times New Roman" panose="02020603050405020304" pitchFamily="18" charset="0"/>
              </a:rPr>
              <a:t>Clienti con uno o più carrelli pieni </a:t>
            </a:r>
            <a:r>
              <a:rPr lang="it-IT" dirty="0">
                <a:solidFill>
                  <a:schemeClr val="tx2"/>
                </a:solidFill>
                <a:latin typeface="Calibri" panose="020F0502020204030204" pitchFamily="34" charset="0"/>
                <a:cs typeface="Times New Roman" panose="02020603050405020304" pitchFamily="18" charset="0"/>
                <a:sym typeface="Wingdings" panose="05000000000000000000" pitchFamily="2" charset="2"/>
              </a:rPr>
              <a:t> richiesta di servizio alta</a:t>
            </a:r>
          </a:p>
          <a:p>
            <a:pPr lvl="2"/>
            <a:r>
              <a:rPr lang="it-IT" dirty="0">
                <a:latin typeface="Calibri" panose="020F0502020204030204" pitchFamily="34" charset="0"/>
                <a:cs typeface="Times New Roman" panose="02020603050405020304" pitchFamily="18" charset="0"/>
              </a:rPr>
              <a:t>In assenza di dati reali, una stima a grandi linee è di sperimentare:</a:t>
            </a:r>
          </a:p>
          <a:p>
            <a:pPr lvl="3"/>
            <a:r>
              <a:rPr lang="it-IT" dirty="0">
                <a:latin typeface="Calibri" panose="020F0502020204030204" pitchFamily="34" charset="0"/>
                <a:cs typeface="Times New Roman" panose="02020603050405020304" pitchFamily="18" charset="0"/>
              </a:rPr>
              <a:t>il 20% delle richieste di servizio basse</a:t>
            </a:r>
          </a:p>
          <a:p>
            <a:pPr lvl="3"/>
            <a:r>
              <a:rPr lang="it-IT" dirty="0">
                <a:latin typeface="Calibri" panose="020F0502020204030204" pitchFamily="34" charset="0"/>
                <a:cs typeface="Times New Roman" panose="02020603050405020304" pitchFamily="18" charset="0"/>
              </a:rPr>
              <a:t>La restante percentuale suddivisa tra richieste medie ed alte</a:t>
            </a:r>
          </a:p>
          <a:p>
            <a:pPr lvl="2"/>
            <a:r>
              <a:rPr lang="it-IT" dirty="0">
                <a:solidFill>
                  <a:schemeClr val="tx2"/>
                </a:solidFill>
                <a:latin typeface="Calibri" panose="020F0502020204030204" pitchFamily="34" charset="0"/>
                <a:cs typeface="Times New Roman" panose="02020603050405020304" pitchFamily="18" charset="0"/>
              </a:rPr>
              <a:t>Si cerca quindi una distribuzione con alta variabilità, ma che non sia perfettamente uniforme.</a:t>
            </a:r>
          </a:p>
          <a:p>
            <a:pPr lvl="2"/>
            <a:r>
              <a:rPr lang="it-IT" b="1" i="1" dirty="0">
                <a:solidFill>
                  <a:schemeClr val="tx2"/>
                </a:solidFill>
                <a:latin typeface="Calibri" panose="020F0502020204030204" pitchFamily="34" charset="0"/>
                <a:cs typeface="Times New Roman" panose="02020603050405020304" pitchFamily="18" charset="0"/>
              </a:rPr>
              <a:t>Pareto troncata </a:t>
            </a:r>
            <a:r>
              <a:rPr lang="it-IT" dirty="0">
                <a:solidFill>
                  <a:schemeClr val="tx2"/>
                </a:solidFill>
                <a:latin typeface="Calibri" panose="020F0502020204030204" pitchFamily="34" charset="0"/>
                <a:cs typeface="Times New Roman" panose="02020603050405020304" pitchFamily="18" charset="0"/>
              </a:rPr>
              <a:t>tra due valori di confine ( </a:t>
            </a:r>
            <a:r>
              <a:rPr lang="it-IT" i="1" dirty="0">
                <a:solidFill>
                  <a:schemeClr val="tx2"/>
                </a:solidFill>
                <a:latin typeface="Calibri" panose="020F0502020204030204" pitchFamily="34" charset="0"/>
                <a:cs typeface="Times New Roman" panose="02020603050405020304" pitchFamily="18" charset="0"/>
              </a:rPr>
              <a:t>k = 1 min, p = 15 min </a:t>
            </a:r>
            <a:r>
              <a:rPr lang="it-IT" dirty="0">
                <a:solidFill>
                  <a:schemeClr val="tx2"/>
                </a:solidFill>
                <a:latin typeface="Calibri" panose="020F0502020204030204" pitchFamily="34" charset="0"/>
                <a:cs typeface="Times New Roman" panose="02020603050405020304" pitchFamily="18" charset="0"/>
              </a:rPr>
              <a:t>) </a:t>
            </a:r>
            <a:endParaRPr lang="it-IT" dirty="0">
              <a:solidFill>
                <a:schemeClr val="tx2"/>
              </a:solidFill>
            </a:endParaRPr>
          </a:p>
          <a:p>
            <a:pPr lvl="2">
              <a:buFont typeface="Wingdings" panose="05000000000000000000" pitchFamily="2" charset="2"/>
              <a:buChar char="v"/>
            </a:pPr>
            <a:endParaRPr lang="it-IT" dirty="0"/>
          </a:p>
          <a:p>
            <a:pPr lvl="2"/>
            <a:endParaRPr lang="it-IT" dirty="0">
              <a:solidFill>
                <a:schemeClr val="tx2"/>
              </a:solidFill>
            </a:endParaRPr>
          </a:p>
          <a:p>
            <a:pPr lvl="2"/>
            <a:endParaRPr lang="it-IT" dirty="0">
              <a:solidFill>
                <a:schemeClr val="tx2"/>
              </a:solidFill>
            </a:endParaRPr>
          </a:p>
          <a:p>
            <a:pPr marL="0" indent="0">
              <a:buNone/>
            </a:pPr>
            <a:endParaRPr lang="it-IT" dirty="0">
              <a:solidFill>
                <a:schemeClr val="tx2"/>
              </a:solidFill>
            </a:endParaRPr>
          </a:p>
          <a:p>
            <a:pPr marL="0" indent="0">
              <a:buNone/>
            </a:pPr>
            <a:endParaRPr lang="it-IT" dirty="0">
              <a:solidFill>
                <a:schemeClr val="tx2"/>
              </a:solidFill>
            </a:endParaRPr>
          </a:p>
        </p:txBody>
      </p:sp>
      <p:sp>
        <p:nvSpPr>
          <p:cNvPr id="4" name="Segnaposto piè di pagina 3">
            <a:extLst>
              <a:ext uri="{FF2B5EF4-FFF2-40B4-BE49-F238E27FC236}">
                <a16:creationId xmlns:a16="http://schemas.microsoft.com/office/drawing/2014/main" id="{F3DBBBBC-B2F3-4ED5-A2F2-1F260AC6148D}"/>
              </a:ext>
            </a:extLst>
          </p:cNvPr>
          <p:cNvSpPr>
            <a:spLocks noGrp="1"/>
          </p:cNvSpPr>
          <p:nvPr>
            <p:ph type="ftr" sz="quarter" idx="11"/>
          </p:nvPr>
        </p:nvSpPr>
        <p:spPr/>
        <p:txBody>
          <a:bodyPr/>
          <a:lstStyle/>
          <a:p>
            <a:r>
              <a:rPr lang="it-IT"/>
              <a:t>ALESSANDRO PONTIS  &amp;  GIANMARCO BENCIVENNI</a:t>
            </a:r>
          </a:p>
        </p:txBody>
      </p:sp>
      <p:sp>
        <p:nvSpPr>
          <p:cNvPr id="5" name="Segnaposto numero diapositiva 4">
            <a:extLst>
              <a:ext uri="{FF2B5EF4-FFF2-40B4-BE49-F238E27FC236}">
                <a16:creationId xmlns:a16="http://schemas.microsoft.com/office/drawing/2014/main" id="{25DCF574-E58D-45BD-A16F-CEA223E078B6}"/>
              </a:ext>
            </a:extLst>
          </p:cNvPr>
          <p:cNvSpPr>
            <a:spLocks noGrp="1"/>
          </p:cNvSpPr>
          <p:nvPr>
            <p:ph type="sldNum" sz="quarter" idx="12"/>
          </p:nvPr>
        </p:nvSpPr>
        <p:spPr/>
        <p:txBody>
          <a:bodyPr/>
          <a:lstStyle/>
          <a:p>
            <a:fld id="{5169FC84-42A9-44DA-9774-4D03F98EFDE0}" type="slidenum">
              <a:rPr lang="it-IT" smtClean="0"/>
              <a:t>9</a:t>
            </a:fld>
            <a:endParaRPr lang="it-IT"/>
          </a:p>
        </p:txBody>
      </p:sp>
    </p:spTree>
    <p:extLst>
      <p:ext uri="{BB962C8B-B14F-4D97-AF65-F5344CB8AC3E}">
        <p14:creationId xmlns:p14="http://schemas.microsoft.com/office/powerpoint/2010/main" val="183986680"/>
      </p:ext>
    </p:extLst>
  </p:cSld>
  <p:clrMapOvr>
    <a:masterClrMapping/>
  </p:clrMapOvr>
</p:sld>
</file>

<file path=ppt/theme/theme1.xml><?xml version="1.0" encoding="utf-8"?>
<a:theme xmlns:a="http://schemas.openxmlformats.org/drawingml/2006/main" name="Sfaccettatura">
  <a:themeElements>
    <a:clrScheme name="sdcc">
      <a:dk1>
        <a:sysClr val="windowText" lastClr="000000"/>
      </a:dk1>
      <a:lt1>
        <a:sysClr val="window" lastClr="FFFFFF"/>
      </a:lt1>
      <a:dk2>
        <a:srgbClr val="2C3C43"/>
      </a:dk2>
      <a:lt2>
        <a:srgbClr val="EBEBEB"/>
      </a:lt2>
      <a:accent1>
        <a:srgbClr val="CEDADF"/>
      </a:accent1>
      <a:accent2>
        <a:srgbClr val="B5D7F9"/>
      </a:accent2>
      <a:accent3>
        <a:srgbClr val="B8D5DE"/>
      </a:accent3>
      <a:accent4>
        <a:srgbClr val="DBF4CA"/>
      </a:accent4>
      <a:accent5>
        <a:srgbClr val="F1A499"/>
      </a:accent5>
      <a:accent6>
        <a:srgbClr val="918655"/>
      </a:accent6>
      <a:hlink>
        <a:srgbClr val="99CA3C"/>
      </a:hlink>
      <a:folHlink>
        <a:srgbClr val="B9D18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Sfaccettatura</Template>
  <TotalTime>4204</TotalTime>
  <Words>4063</Words>
  <Application>Microsoft Office PowerPoint</Application>
  <PresentationFormat>Widescreen</PresentationFormat>
  <Paragraphs>828</Paragraphs>
  <Slides>45</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45</vt:i4>
      </vt:variant>
    </vt:vector>
  </HeadingPairs>
  <TitlesOfParts>
    <vt:vector size="53" baseType="lpstr">
      <vt:lpstr>Arial</vt:lpstr>
      <vt:lpstr>Calibri</vt:lpstr>
      <vt:lpstr>Calibri Light</vt:lpstr>
      <vt:lpstr>Cambria Math</vt:lpstr>
      <vt:lpstr>Segoe UI</vt:lpstr>
      <vt:lpstr>Wingdings</vt:lpstr>
      <vt:lpstr>Wingdings 3</vt:lpstr>
      <vt:lpstr>Sfaccettatura</vt:lpstr>
      <vt:lpstr>Performance Modeling of Computer Systems and Networks  Progetto A.A. 2020/2021  Alessandro Pontis   Gianmarco Bencivenni </vt:lpstr>
      <vt:lpstr>Introduzione</vt:lpstr>
      <vt:lpstr>Le fasi dello studio</vt:lpstr>
      <vt:lpstr>Modello Classico: Obiettivi dello studio</vt:lpstr>
      <vt:lpstr>Modello Classico: Modello Concettuale (1 di 2)</vt:lpstr>
      <vt:lpstr>Modello Classico: Modello Concettuale (2 di 2)</vt:lpstr>
      <vt:lpstr>Modello Classico: Modello delle Specifiche (1 di 4)</vt:lpstr>
      <vt:lpstr>Modello Classico: Modello delle Specifiche (2 di 4)</vt:lpstr>
      <vt:lpstr>Modello Classico: Modello delle Specifiche (3 di 4)</vt:lpstr>
      <vt:lpstr>Modello Classico: Modello delle Specifiche (4 di 4)</vt:lpstr>
      <vt:lpstr>Modello Classico: Verifica</vt:lpstr>
      <vt:lpstr>Modello Classico: Validazione</vt:lpstr>
      <vt:lpstr>Modello Classico: Validazione</vt:lpstr>
      <vt:lpstr>Modello Avanzato: Obiettivi dello studio</vt:lpstr>
      <vt:lpstr>Modello Avanzato: Modello Concettuale (1 di 2)</vt:lpstr>
      <vt:lpstr>Modello Avanzato: Modello Concettuale (2 di 2)</vt:lpstr>
      <vt:lpstr>Modello Avanzato: Modello delle Specifiche (1 di 2)</vt:lpstr>
      <vt:lpstr>Modello Avanzato: Modello delle Specifiche (2 di 2)</vt:lpstr>
      <vt:lpstr>Modello Avanzato: Verifica</vt:lpstr>
      <vt:lpstr>Modello Avanzato: Validazione</vt:lpstr>
      <vt:lpstr>Modello Avanzato: Validazione</vt:lpstr>
      <vt:lpstr>Metodo delle Batch-Means</vt:lpstr>
      <vt:lpstr>Metodo delle Batch-Means: trade-off tra b e k</vt:lpstr>
      <vt:lpstr>Metodo delle Batch-Means: trade-off tra b e k</vt:lpstr>
      <vt:lpstr>Metodo delle Batch-Means: trade-off tra b e k</vt:lpstr>
      <vt:lpstr>Metodo delle Batch-Means: trade-off tra b e k</vt:lpstr>
      <vt:lpstr>Metodo delle Repliche</vt:lpstr>
      <vt:lpstr>Metodo delle Repliche</vt:lpstr>
      <vt:lpstr>Esperimenti di Simulazione:  Analisi del comportamento transiente</vt:lpstr>
      <vt:lpstr>Esperimenti di Simulazione: Ricerca delle configurazioni</vt:lpstr>
      <vt:lpstr>Analisi del comportamento transiente: Configurazione 1 e 3, Tempo medio di attesa globale.</vt:lpstr>
      <vt:lpstr>Analisi del comportamento transiente: Configurazione 2, Tempo medio di attesa globale.</vt:lpstr>
      <vt:lpstr>Analisi del comportamento transiente: Configurazione 4, Tempo medio di attesa globale.</vt:lpstr>
      <vt:lpstr>Analisi del comportamento transiente: Configurazione 5, Tempo medio di attesa globale.</vt:lpstr>
      <vt:lpstr>Analisi del comportamento transiente: Configurazione 1 e 3, Tempi medi di attesa locali.</vt:lpstr>
      <vt:lpstr>Analisi del comportamento transiente: Configurazione 2, Tempi medi di attesa locali.</vt:lpstr>
      <vt:lpstr>Analisi del comportamento transiente: Configurazione 4, Tempi medi di attesa locali.</vt:lpstr>
      <vt:lpstr>Analisi del comportamento transiente: Configurazione 5, Tempi medi di attesa locali.</vt:lpstr>
      <vt:lpstr>Analisi del comportamento transiente: Andamento delle prestazioni globali nelle varie fasce orarie.</vt:lpstr>
      <vt:lpstr>Analisi del comportamento transiente: Andamento delle prestazioni locali nelle varie fasce orarie.</vt:lpstr>
      <vt:lpstr>Analisi del comportamento transiente: Andamento delle prestazioni locali nelle varie fasce orarie.</vt:lpstr>
      <vt:lpstr>Conclusioni: Prestazioni Globali </vt:lpstr>
      <vt:lpstr>Conclusioni: Prestazioni Locali </vt:lpstr>
      <vt:lpstr>Conclusioni: Fairness </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Bencivenni</dc:creator>
  <cp:lastModifiedBy>Gianmarco Bencivenni</cp:lastModifiedBy>
  <cp:revision>107</cp:revision>
  <dcterms:created xsi:type="dcterms:W3CDTF">2021-08-19T21:01:31Z</dcterms:created>
  <dcterms:modified xsi:type="dcterms:W3CDTF">2021-09-14T17:42:06Z</dcterms:modified>
</cp:coreProperties>
</file>